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5"/>
  </p:notesMasterIdLst>
  <p:sldIdLst>
    <p:sldId id="1659" r:id="rId3"/>
    <p:sldId id="1923" r:id="rId4"/>
    <p:sldId id="1689" r:id="rId5"/>
    <p:sldId id="1950" r:id="rId6"/>
    <p:sldId id="1867" r:id="rId7"/>
    <p:sldId id="1823" r:id="rId8"/>
    <p:sldId id="1917" r:id="rId9"/>
    <p:sldId id="1925" r:id="rId10"/>
    <p:sldId id="1924" r:id="rId11"/>
    <p:sldId id="1791" r:id="rId12"/>
    <p:sldId id="1927" r:id="rId13"/>
    <p:sldId id="1928" r:id="rId14"/>
    <p:sldId id="1940" r:id="rId15"/>
    <p:sldId id="1941" r:id="rId16"/>
    <p:sldId id="1929" r:id="rId17"/>
    <p:sldId id="1930" r:id="rId18"/>
    <p:sldId id="1931" r:id="rId19"/>
    <p:sldId id="1932" r:id="rId20"/>
    <p:sldId id="1933" r:id="rId21"/>
    <p:sldId id="1934" r:id="rId22"/>
    <p:sldId id="1935" r:id="rId23"/>
    <p:sldId id="1936" r:id="rId24"/>
    <p:sldId id="1942" r:id="rId25"/>
    <p:sldId id="1916" r:id="rId26"/>
    <p:sldId id="1939" r:id="rId27"/>
    <p:sldId id="1947" r:id="rId28"/>
    <p:sldId id="1943" r:id="rId29"/>
    <p:sldId id="1944" r:id="rId30"/>
    <p:sldId id="1945" r:id="rId31"/>
    <p:sldId id="1948" r:id="rId32"/>
    <p:sldId id="1894" r:id="rId33"/>
    <p:sldId id="18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614" autoAdjust="0"/>
    <p:restoredTop sz="86418" autoAdjust="0"/>
  </p:normalViewPr>
  <p:slideViewPr>
    <p:cSldViewPr>
      <p:cViewPr varScale="1">
        <p:scale>
          <a:sx n="97" d="100"/>
          <a:sy n="97" d="100"/>
        </p:scale>
        <p:origin x="-1330"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In Slide Show mode click on any option above to be taken to the book or section of the Bible. </a:t>
            </a:r>
          </a:p>
        </p:txBody>
      </p:sp>
      <p:sp>
        <p:nvSpPr>
          <p:cNvPr id="31747" name="Slide Number Placeholder 3"/>
          <p:cNvSpPr>
            <a:spLocks noGrp="1"/>
          </p:cNvSpPr>
          <p:nvPr>
            <p:ph type="sldNum" sz="quarter" idx="5"/>
          </p:nvPr>
        </p:nvSpPr>
        <p:spPr>
          <a:noFill/>
        </p:spPr>
        <p:txBody>
          <a:bodyPr/>
          <a:lstStyle/>
          <a:p>
            <a:fld id="{E8520B73-1205-4EBF-BF8E-86EC6B56A4A7}" type="slidenum">
              <a:rPr lang="en-US"/>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10</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1/15/2022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1/15/2022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277547"/>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Introduction</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and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Overview</a:t>
            </a: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19 January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up)">
                                      <p:cBhvr>
                                        <p:cTn id="1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a:solidFill>
            <a:srgbClr val="0070C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Galatians</a:t>
            </a:r>
          </a:p>
        </p:txBody>
      </p:sp>
      <p:sp>
        <p:nvSpPr>
          <p:cNvPr id="6" name="Rectangle 13"/>
          <p:cNvSpPr>
            <a:spLocks noGrp="1" noChangeArrowheads="1"/>
          </p:cNvSpPr>
          <p:nvPr>
            <p:ph idx="1"/>
          </p:nvPr>
        </p:nvSpPr>
        <p:spPr>
          <a:xfrm>
            <a:off x="304800" y="1371600"/>
            <a:ext cx="8534400" cy="5127558"/>
          </a:xfrm>
        </p:spPr>
        <p:txBody>
          <a:bodyPr wrap="square">
            <a:spAutoFit/>
          </a:bodyPr>
          <a:lstStyle/>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Who:</a:t>
            </a:r>
            <a:r>
              <a:rPr lang="en-US" sz="2800" b="1" dirty="0" smtClean="0">
                <a:solidFill>
                  <a:schemeClr val="tx1"/>
                </a:solidFill>
                <a:latin typeface="Cambria" pitchFamily="18" charset="0"/>
              </a:rPr>
              <a:t>  Paul</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What:</a:t>
            </a:r>
            <a:r>
              <a:rPr lang="en-US" sz="2800" b="1" dirty="0" smtClean="0">
                <a:solidFill>
                  <a:schemeClr val="tx1"/>
                </a:solidFill>
                <a:latin typeface="Cambria" pitchFamily="18" charset="0"/>
              </a:rPr>
              <a:t>  Letter to the Churches in Galatia</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Where:</a:t>
            </a:r>
            <a:r>
              <a:rPr lang="en-US" sz="2800" b="1" dirty="0" smtClean="0">
                <a:solidFill>
                  <a:schemeClr val="tx1"/>
                </a:solidFill>
                <a:latin typeface="Cambria" pitchFamily="18" charset="0"/>
              </a:rPr>
              <a:t>  Written from Antioch of Syria</a:t>
            </a:r>
            <a:r>
              <a:rPr lang="en-US" sz="2800" b="1" dirty="0" smtClean="0">
                <a:latin typeface="Cambria" pitchFamily="18" charset="0"/>
              </a:rPr>
              <a:t> </a:t>
            </a:r>
            <a:endParaRPr lang="en-US" sz="2800" b="1" dirty="0" smtClean="0">
              <a:solidFill>
                <a:schemeClr val="tx1"/>
              </a:solidFill>
              <a:latin typeface="Cambria" pitchFamily="18" charset="0"/>
            </a:endParaRP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When:</a:t>
            </a:r>
            <a:r>
              <a:rPr lang="en-US" sz="2800" b="1" dirty="0" smtClean="0">
                <a:solidFill>
                  <a:schemeClr val="tx1"/>
                </a:solidFill>
                <a:latin typeface="Cambria" pitchFamily="18" charset="0"/>
              </a:rPr>
              <a:t>  c. </a:t>
            </a:r>
            <a:r>
              <a:rPr lang="en-US" sz="2800" b="1" cap="small" dirty="0" smtClean="0">
                <a:solidFill>
                  <a:schemeClr val="tx1"/>
                </a:solidFill>
                <a:latin typeface="Cambria" pitchFamily="18" charset="0"/>
              </a:rPr>
              <a:t>ad</a:t>
            </a:r>
            <a:r>
              <a:rPr lang="en-US" sz="2800" b="1" dirty="0" smtClean="0">
                <a:solidFill>
                  <a:schemeClr val="tx1"/>
                </a:solidFill>
                <a:latin typeface="Cambria" pitchFamily="18" charset="0"/>
              </a:rPr>
              <a:t> 48-49 or </a:t>
            </a:r>
            <a:r>
              <a:rPr lang="en-US" sz="2800" b="1" cap="small" dirty="0" smtClean="0">
                <a:solidFill>
                  <a:schemeClr val="tx1"/>
                </a:solidFill>
                <a:latin typeface="Cambria" pitchFamily="18" charset="0"/>
              </a:rPr>
              <a:t>ad</a:t>
            </a:r>
            <a:r>
              <a:rPr lang="en-US" sz="2800" b="1" dirty="0" smtClean="0">
                <a:solidFill>
                  <a:schemeClr val="tx1"/>
                </a:solidFill>
                <a:latin typeface="Cambria" pitchFamily="18" charset="0"/>
              </a:rPr>
              <a:t> 54-55</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Why:</a:t>
            </a:r>
            <a:r>
              <a:rPr lang="en-US" sz="2800" b="1" dirty="0" smtClean="0">
                <a:solidFill>
                  <a:schemeClr val="tx1"/>
                </a:solidFill>
                <a:latin typeface="Cambria" pitchFamily="18" charset="0"/>
              </a:rPr>
              <a:t>  To warn against legalism and defend justification by faith as well as Paul’s apostolic authority. </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Synopsis:</a:t>
            </a:r>
            <a:r>
              <a:rPr lang="en-US" sz="2800" b="1" dirty="0" smtClean="0">
                <a:solidFill>
                  <a:schemeClr val="tx1"/>
                </a:solidFill>
                <a:latin typeface="Cambria" pitchFamily="18" charset="0"/>
              </a:rPr>
              <a:t>  Christians are free from restrictive Jewish laws, including circumcision. </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0" y="1295400"/>
            <a:ext cx="4419600" cy="3570208"/>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Outline (Chapter):  </a:t>
            </a:r>
          </a:p>
          <a:p>
            <a:pPr marL="182880" indent="-18288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Paul’s Defense                      (1 – 2)</a:t>
            </a:r>
          </a:p>
          <a:p>
            <a:pPr marL="182880" indent="-18288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 Justification by Faith                    (3 – 4) </a:t>
            </a:r>
          </a:p>
          <a:p>
            <a:pPr marL="182880" indent="-18288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The Christian Life                (5 – 6) </a:t>
            </a:r>
          </a:p>
        </p:txBody>
      </p:sp>
      <p:sp>
        <p:nvSpPr>
          <p:cNvPr id="11" name="Title 1"/>
          <p:cNvSpPr>
            <a:spLocks noGrp="1"/>
          </p:cNvSpPr>
          <p:nvPr>
            <p:ph type="title"/>
          </p:nvPr>
        </p:nvSpPr>
        <p:spPr>
          <a:xfrm>
            <a:off x="304800" y="152400"/>
            <a:ext cx="8534400" cy="914400"/>
          </a:xfrm>
          <a:solidFill>
            <a:srgbClr val="0070C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Galatians</a:t>
            </a:r>
          </a:p>
        </p:txBody>
      </p:sp>
      <p:pic>
        <p:nvPicPr>
          <p:cNvPr id="12"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5" name="Picture 4" descr="Paul_Writing_His_Epistles_Valentin_Boulogne_c1600.jpg"/>
          <p:cNvPicPr>
            <a:picLocks noChangeAspect="1"/>
          </p:cNvPicPr>
          <p:nvPr/>
        </p:nvPicPr>
        <p:blipFill>
          <a:blip r:embed="rId4" cstate="print"/>
          <a:srcRect/>
          <a:stretch>
            <a:fillRect/>
          </a:stretch>
        </p:blipFill>
        <p:spPr bwMode="auto">
          <a:xfrm>
            <a:off x="4418302" y="1371600"/>
            <a:ext cx="4273262" cy="3200400"/>
          </a:xfrm>
          <a:prstGeom prst="rect">
            <a:avLst/>
          </a:prstGeom>
          <a:noFill/>
          <a:ln w="57150" cmpd="thickThin">
            <a:solidFill>
              <a:srgbClr val="2A3230"/>
            </a:solidFill>
            <a:miter lim="800000"/>
            <a:headEnd/>
            <a:tailEnd/>
          </a:ln>
        </p:spPr>
      </p:pic>
      <p:sp>
        <p:nvSpPr>
          <p:cNvPr id="16" name="TextBox 7"/>
          <p:cNvSpPr txBox="1">
            <a:spLocks noChangeArrowheads="1"/>
          </p:cNvSpPr>
          <p:nvPr/>
        </p:nvSpPr>
        <p:spPr bwMode="auto">
          <a:xfrm>
            <a:off x="4343400" y="4800600"/>
            <a:ext cx="4419600" cy="400110"/>
          </a:xfrm>
          <a:prstGeom prst="rect">
            <a:avLst/>
          </a:prstGeom>
          <a:noFill/>
          <a:ln w="9525">
            <a:noFill/>
            <a:miter lim="800000"/>
            <a:headEnd/>
            <a:tailEnd/>
          </a:ln>
        </p:spPr>
        <p:txBody>
          <a:bodyPr wrap="square">
            <a:spAutoFit/>
          </a:bodyPr>
          <a:lstStyle/>
          <a:p>
            <a:pPr algn="ctr" eaLnBrk="0" hangingPunct="0"/>
            <a:r>
              <a:rPr lang="en-US" sz="2000" b="1" dirty="0">
                <a:effectLst>
                  <a:outerShdw blurRad="38100" dist="38100" dir="2700000" algn="tl">
                    <a:srgbClr val="000000">
                      <a:alpha val="43137"/>
                    </a:srgbClr>
                  </a:outerShdw>
                </a:effectLst>
                <a:latin typeface="+mj-lt"/>
              </a:rPr>
              <a:t>The </a:t>
            </a:r>
            <a:r>
              <a:rPr lang="en-US" sz="2000" b="1" dirty="0" smtClean="0">
                <a:effectLst>
                  <a:outerShdw blurRad="38100" dist="38100" dir="2700000" algn="tl">
                    <a:srgbClr val="000000">
                      <a:alpha val="43137"/>
                    </a:srgbClr>
                  </a:outerShdw>
                </a:effectLst>
                <a:latin typeface="+mj-lt"/>
              </a:rPr>
              <a:t>Apostle </a:t>
            </a:r>
            <a:r>
              <a:rPr lang="en-US" sz="2000" b="1" dirty="0">
                <a:effectLst>
                  <a:outerShdw blurRad="38100" dist="38100" dir="2700000" algn="tl">
                    <a:srgbClr val="000000">
                      <a:alpha val="43137"/>
                    </a:srgbClr>
                  </a:outerShdw>
                </a:effectLst>
                <a:latin typeface="+mj-lt"/>
              </a:rPr>
              <a:t>Paul </a:t>
            </a:r>
            <a:r>
              <a:rPr lang="en-US" sz="2000" b="1" dirty="0" smtClean="0">
                <a:effectLst>
                  <a:outerShdw blurRad="38100" dist="38100" dir="2700000" algn="tl">
                    <a:srgbClr val="000000">
                      <a:alpha val="43137"/>
                    </a:srgbClr>
                  </a:outerShdw>
                </a:effectLst>
                <a:latin typeface="+mj-lt"/>
              </a:rPr>
              <a:t>at </a:t>
            </a:r>
            <a:r>
              <a:rPr lang="en-US" sz="2000" b="1" dirty="0">
                <a:effectLst>
                  <a:outerShdw blurRad="38100" dist="38100" dir="2700000" algn="tl">
                    <a:srgbClr val="000000">
                      <a:alpha val="43137"/>
                    </a:srgbClr>
                  </a:outerShdw>
                </a:effectLst>
                <a:latin typeface="+mj-lt"/>
              </a:rPr>
              <a:t>his writing desk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grpId="0" nodeType="afterEffect">
                                  <p:stCondLst>
                                    <p:cond delay="20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Galatians, though one of Paul’s shorter epistles, is highly esteemed as one of his greatest and most influential.  Since both </a:t>
            </a:r>
            <a:r>
              <a:rPr lang="en-US" sz="2400" b="1" i="1" dirty="0" smtClean="0">
                <a:effectLst>
                  <a:outerShdw blurRad="38100" dist="38100" dir="2700000" algn="tl">
                    <a:srgbClr val="000000">
                      <a:alpha val="43137"/>
                    </a:srgbClr>
                  </a:outerShdw>
                </a:effectLst>
                <a:latin typeface="Cambria" pitchFamily="18" charset="0"/>
              </a:rPr>
              <a:t>Romans</a:t>
            </a:r>
            <a:r>
              <a:rPr lang="en-US" sz="2400" b="1" dirty="0" smtClean="0">
                <a:latin typeface="Cambria" pitchFamily="18" charset="0"/>
              </a:rPr>
              <a:t> and </a:t>
            </a:r>
            <a:r>
              <a:rPr lang="en-US" sz="2400" b="1" u="sng"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teach the doctrine of </a:t>
            </a:r>
            <a:r>
              <a:rPr lang="en-US" sz="2400" b="1" i="1" dirty="0" smtClean="0">
                <a:effectLst>
                  <a:outerShdw blurRad="38100" dist="38100" dir="2700000" algn="tl">
                    <a:srgbClr val="000000">
                      <a:alpha val="43137"/>
                    </a:srgbClr>
                  </a:outerShdw>
                </a:effectLst>
                <a:latin typeface="Cambria" pitchFamily="18" charset="0"/>
              </a:rPr>
              <a:t>justification by faith</a:t>
            </a:r>
            <a:r>
              <a:rPr lang="en-US" sz="2400" b="1" dirty="0" smtClean="0">
                <a:latin typeface="Cambria" pitchFamily="18" charset="0"/>
              </a:rPr>
              <a:t>, the former has been considered by some to be an expansion of </a:t>
            </a:r>
            <a:r>
              <a:rPr lang="en-US" sz="2400" b="1" u="sng"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and the latter has been called “a short Romans.”   </a:t>
            </a:r>
          </a:p>
          <a:p>
            <a:endParaRPr lang="en-US" sz="2400" b="1" dirty="0" smtClean="0">
              <a:latin typeface="Cambria" pitchFamily="18" charset="0"/>
            </a:endParaRPr>
          </a:p>
          <a:p>
            <a:r>
              <a:rPr lang="en-US" sz="2400" b="1" dirty="0" smtClean="0">
                <a:latin typeface="Cambria" pitchFamily="18" charset="0"/>
              </a:rPr>
              <a:t>     Like </a:t>
            </a:r>
            <a:r>
              <a:rPr lang="en-US" sz="2400" b="1" i="1" dirty="0" smtClean="0">
                <a:effectLst>
                  <a:outerShdw blurRad="38100" dist="38100" dir="2700000" algn="tl">
                    <a:srgbClr val="000000">
                      <a:alpha val="43137"/>
                    </a:srgbClr>
                  </a:outerShdw>
                </a:effectLst>
                <a:latin typeface="Cambria" pitchFamily="18" charset="0"/>
              </a:rPr>
              <a:t>Second Corinthians</a:t>
            </a:r>
            <a:r>
              <a:rPr lang="en-US" sz="2400" b="1" dirty="0" smtClean="0">
                <a:latin typeface="Cambria" pitchFamily="18" charset="0"/>
              </a:rPr>
              <a:t>, the Epistle of </a:t>
            </a:r>
            <a:r>
              <a:rPr lang="en-US" sz="2400" b="1"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eloquently defends Paul’s apostolic authority and contains in summary form what the apostle taught.  In particular it contains a clear statement of </a:t>
            </a:r>
            <a:r>
              <a:rPr lang="en-US" sz="2400" b="1" i="1" dirty="0" smtClean="0">
                <a:effectLst>
                  <a:outerShdw blurRad="38100" dist="38100" dir="2700000" algn="tl">
                    <a:srgbClr val="000000">
                      <a:alpha val="43137"/>
                    </a:srgbClr>
                  </a:outerShdw>
                </a:effectLst>
                <a:latin typeface="Cambria" pitchFamily="18" charset="0"/>
              </a:rPr>
              <a:t>justification by faith</a:t>
            </a:r>
            <a:r>
              <a:rPr lang="en-US" sz="2400" b="1" dirty="0" smtClean="0">
                <a:latin typeface="Cambria" pitchFamily="18" charset="0"/>
              </a:rPr>
              <a:t> and builds on that foundation a defense of Christian liberty against any form of legalism.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9552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In the early church, as the separation between Judaism and Christianity was taking place, the letter to the </a:t>
            </a:r>
            <a:r>
              <a:rPr lang="en-US" sz="2400" b="1" u="sng"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no doubt helped clarify that cleavage.  Centuries later it played such a key role in the </a:t>
            </a:r>
            <a:r>
              <a:rPr lang="en-US" sz="2400" b="1" dirty="0" smtClean="0">
                <a:effectLst>
                  <a:outerShdw blurRad="38100" dist="38100" dir="2700000" algn="tl">
                    <a:srgbClr val="000000">
                      <a:alpha val="43137"/>
                    </a:srgbClr>
                  </a:outerShdw>
                </a:effectLst>
                <a:latin typeface="Cambria" pitchFamily="18" charset="0"/>
              </a:rPr>
              <a:t>Reformation</a:t>
            </a:r>
            <a:r>
              <a:rPr lang="en-US" sz="2400" b="1" dirty="0" smtClean="0">
                <a:latin typeface="Cambria" pitchFamily="18" charset="0"/>
              </a:rPr>
              <a:t> that it was called “the cornerstone of the Protestant Reformation.”  </a:t>
            </a:r>
          </a:p>
          <a:p>
            <a:endParaRPr lang="en-US" sz="2400" b="1" dirty="0" smtClean="0">
              <a:latin typeface="Cambria" pitchFamily="18" charset="0"/>
            </a:endParaRPr>
          </a:p>
          <a:p>
            <a:r>
              <a:rPr lang="en-US" sz="2400" b="1" dirty="0" smtClean="0">
                <a:latin typeface="Cambria" pitchFamily="18" charset="0"/>
              </a:rPr>
              <a:t>     This was because its emphasis on salvation by grace through faith alone was the major theme of the preaching of the Reformers.  Luther was especially attached to </a:t>
            </a:r>
            <a:r>
              <a:rPr lang="en-US" sz="2400" b="1" u="sng"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and referred to it as his wife.  He lectured on the book extensively and his </a:t>
            </a:r>
            <a:r>
              <a:rPr lang="en-US" sz="2400" b="1" i="1" u="sng" dirty="0" smtClean="0">
                <a:latin typeface="Cambria" pitchFamily="18" charset="0"/>
              </a:rPr>
              <a:t>Commentary on Galatians</a:t>
            </a:r>
            <a:r>
              <a:rPr lang="en-US" sz="2400" b="1" dirty="0" smtClean="0">
                <a:latin typeface="Cambria" pitchFamily="18" charset="0"/>
              </a:rPr>
              <a:t> was widely read by the common people.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The churches Paul founded in the Roman province of </a:t>
            </a:r>
            <a:r>
              <a:rPr lang="en-US" sz="2400" b="1" dirty="0" smtClean="0">
                <a:effectLst>
                  <a:outerShdw blurRad="38100" dist="38100" dir="2700000" algn="tl">
                    <a:srgbClr val="000000">
                      <a:alpha val="43137"/>
                    </a:srgbClr>
                  </a:outerShdw>
                </a:effectLst>
                <a:latin typeface="Cambria" pitchFamily="18" charset="0"/>
              </a:rPr>
              <a:t>Galatia</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13-14</a:t>
            </a:r>
            <a:r>
              <a:rPr lang="en-US" sz="2400" b="1" dirty="0" smtClean="0">
                <a:latin typeface="Cambria" pitchFamily="18" charset="0"/>
              </a:rPr>
              <a:t>) were invaded by false teachers like those Paul had refuted in the Jerusalem Council (</a:t>
            </a:r>
            <a:r>
              <a:rPr lang="en-US" sz="2400" b="1" dirty="0" smtClean="0">
                <a:effectLst>
                  <a:outerShdw blurRad="38100" dist="38100" dir="2700000" algn="tl">
                    <a:srgbClr val="000000">
                      <a:alpha val="43137"/>
                    </a:srgbClr>
                  </a:outerShdw>
                </a:effectLst>
                <a:latin typeface="Cambria" pitchFamily="18" charset="0"/>
              </a:rPr>
              <a:t>Acts 15</a:t>
            </a:r>
            <a:r>
              <a:rPr lang="en-US" sz="2400" b="1" dirty="0" smtClean="0">
                <a:latin typeface="Cambria" pitchFamily="18" charset="0"/>
              </a:rPr>
              <a:t>).  We call these people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because they tried to bring Christians into bondage to the laws of Moses (</a:t>
            </a:r>
            <a:r>
              <a:rPr lang="en-US" sz="2400" b="1" dirty="0" smtClean="0">
                <a:effectLst>
                  <a:outerShdw blurRad="38100" dist="38100" dir="2700000" algn="tl">
                    <a:srgbClr val="000000">
                      <a:alpha val="43137"/>
                    </a:srgbClr>
                  </a:outerShdw>
                </a:effectLst>
                <a:latin typeface="Cambria" pitchFamily="18" charset="0"/>
              </a:rPr>
              <a:t>Judaism</a:t>
            </a:r>
            <a:r>
              <a:rPr lang="en-US" sz="2400" b="1" dirty="0" smtClean="0">
                <a:latin typeface="Cambria" pitchFamily="18" charset="0"/>
              </a:rPr>
              <a:t>).   </a:t>
            </a:r>
          </a:p>
          <a:p>
            <a:endParaRPr lang="en-US" sz="2400" b="1" dirty="0" smtClean="0">
              <a:latin typeface="Cambria" pitchFamily="18" charset="0"/>
            </a:endParaRPr>
          </a:p>
          <a:p>
            <a:r>
              <a:rPr lang="en-US" sz="2400" b="1" dirty="0" smtClean="0">
                <a:latin typeface="Cambria" pitchFamily="18" charset="0"/>
              </a:rPr>
              <a:t>     Paul can only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marvel</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that Galatian Christians have turned from their freedom in Jesus </a:t>
            </a:r>
            <a:r>
              <a:rPr lang="en-US" sz="2400" b="1" i="1" u="sng" dirty="0" smtClean="0">
                <a:effectLst>
                  <a:outerShdw blurRad="38100" dist="38100" dir="2700000" algn="tl">
                    <a:srgbClr val="000000">
                      <a:alpha val="43137"/>
                    </a:srgbClr>
                  </a:outerShdw>
                </a:effectLst>
                <a:latin typeface="Cambria" pitchFamily="18" charset="0"/>
              </a:rPr>
              <a:t>back</a:t>
            </a:r>
            <a:r>
              <a:rPr lang="en-US" sz="2400" b="1" dirty="0" smtClean="0">
                <a:latin typeface="Cambria" pitchFamily="18" charset="0"/>
              </a:rPr>
              <a:t> to the rules of Old Testament legalism.  Some people tried to compel Christians “to live as do the Jews”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an error even the apostle Peter made (</a:t>
            </a:r>
            <a:r>
              <a:rPr lang="en-US" sz="2400" b="1" dirty="0" smtClean="0">
                <a:effectLst>
                  <a:outerShdw blurRad="38100" dist="38100" dir="2700000" algn="tl">
                    <a:srgbClr val="000000">
                      <a:alpha val="43137"/>
                    </a:srgbClr>
                  </a:outerShdw>
                </a:effectLst>
                <a:latin typeface="Cambria" pitchFamily="18" charset="0"/>
              </a:rPr>
              <a:t>2:11-13</a:t>
            </a:r>
            <a:r>
              <a:rPr lang="en-US" sz="2400" b="1" dirty="0" smtClean="0">
                <a:latin typeface="Cambria" pitchFamily="18" charset="0"/>
              </a:rPr>
              <a:t>).  Paul argued strongly “that no man is justified by the law in the sight of God … for the just shall live by faith” (</a:t>
            </a:r>
            <a:r>
              <a:rPr lang="en-US" sz="2400" b="1" dirty="0" smtClean="0">
                <a:effectLst>
                  <a:outerShdw blurRad="38100" dist="38100" dir="2700000" algn="tl">
                    <a:srgbClr val="000000">
                      <a:alpha val="43137"/>
                    </a:srgbClr>
                  </a:outerShdw>
                </a:effectLst>
                <a:latin typeface="Cambria" pitchFamily="18" charset="0"/>
              </a:rPr>
              <a:t>3:11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In this letter, Paul is struggling to preserve the </a:t>
            </a:r>
            <a:r>
              <a:rPr lang="en-US" sz="2400" b="1" i="1" u="sng" dirty="0" smtClean="0">
                <a:effectLst>
                  <a:outerShdw blurRad="38100" dist="38100" dir="2700000" algn="tl">
                    <a:srgbClr val="000000">
                      <a:alpha val="43137"/>
                    </a:srgbClr>
                  </a:outerShdw>
                </a:effectLst>
                <a:latin typeface="Cambria" pitchFamily="18" charset="0"/>
              </a:rPr>
              <a:t>purity</a:t>
            </a:r>
            <a:r>
              <a:rPr lang="en-US" sz="2400" b="1" dirty="0" smtClean="0">
                <a:latin typeface="Cambria" pitchFamily="18" charset="0"/>
              </a:rPr>
              <a:t> of the gospel from those who would present </a:t>
            </a:r>
            <a:r>
              <a:rPr lang="en-US" sz="2400" b="1" i="1" dirty="0" smtClean="0">
                <a:effectLst>
                  <a:outerShdw blurRad="38100" dist="38100" dir="2700000" algn="tl">
                    <a:srgbClr val="000000">
                      <a:alpha val="43137"/>
                    </a:srgbClr>
                  </a:outerShdw>
                </a:effectLst>
                <a:latin typeface="Cambria" pitchFamily="18" charset="0"/>
              </a:rPr>
              <a:t>“another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gospel”</a:t>
            </a:r>
            <a:r>
              <a:rPr lang="en-US" sz="2400" b="1" dirty="0" smtClean="0">
                <a:latin typeface="Cambria" pitchFamily="18" charset="0"/>
              </a:rPr>
              <a:t> which is not another, but there be some that trouble you and would “pervert the gospel of Christ.”  </a:t>
            </a:r>
          </a:p>
          <a:p>
            <a:endParaRPr lang="en-US" sz="2400" b="1" dirty="0" smtClean="0">
              <a:latin typeface="Cambria" pitchFamily="18" charset="0"/>
            </a:endParaRPr>
          </a:p>
          <a:p>
            <a:r>
              <a:rPr lang="en-US" sz="2400" b="1" dirty="0" smtClean="0">
                <a:latin typeface="Cambria" pitchFamily="18" charset="0"/>
              </a:rPr>
              <a:t>     Paul went to </a:t>
            </a:r>
            <a:r>
              <a:rPr lang="en-US" sz="2400" b="1" dirty="0" smtClean="0">
                <a:effectLst>
                  <a:outerShdw blurRad="38100" dist="38100" dir="2700000" algn="tl">
                    <a:srgbClr val="000000">
                      <a:alpha val="43137"/>
                    </a:srgbClr>
                  </a:outerShdw>
                </a:effectLst>
                <a:latin typeface="Cambria" pitchFamily="18" charset="0"/>
              </a:rPr>
              <a:t>Galatia</a:t>
            </a:r>
            <a:r>
              <a:rPr lang="en-US" sz="2400" b="1" dirty="0" smtClean="0">
                <a:latin typeface="Cambria" pitchFamily="18" charset="0"/>
              </a:rPr>
              <a:t> on his </a:t>
            </a:r>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missionary journey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13-14</a:t>
            </a:r>
            <a:r>
              <a:rPr lang="en-US" sz="2400" b="1" dirty="0" smtClean="0">
                <a:latin typeface="Cambria" pitchFamily="18" charset="0"/>
              </a:rPr>
              <a:t>) and that he paid a </a:t>
            </a:r>
            <a:r>
              <a:rPr lang="en-US" sz="2400" b="1" i="1" dirty="0" smtClean="0">
                <a:effectLst>
                  <a:outerShdw blurRad="38100" dist="38100" dir="2700000" algn="tl">
                    <a:srgbClr val="000000">
                      <a:alpha val="43137"/>
                    </a:srgbClr>
                  </a:outerShdw>
                </a:effectLst>
                <a:latin typeface="Cambria" pitchFamily="18" charset="0"/>
              </a:rPr>
              <a:t>second visit</a:t>
            </a:r>
            <a:r>
              <a:rPr lang="en-US" sz="2400" b="1" dirty="0" smtClean="0">
                <a:latin typeface="Cambria" pitchFamily="18" charset="0"/>
              </a:rPr>
              <a:t> there during the </a:t>
            </a:r>
            <a:r>
              <a:rPr lang="en-US" sz="2400" b="1" i="1" dirty="0" smtClean="0">
                <a:effectLst>
                  <a:outerShdw blurRad="38100" dist="38100" dir="2700000" algn="tl">
                    <a:srgbClr val="000000">
                      <a:alpha val="43137"/>
                    </a:srgbClr>
                  </a:outerShdw>
                </a:effectLst>
                <a:latin typeface="Cambria" pitchFamily="18" charset="0"/>
              </a:rPr>
              <a:t>second missionary journey</a:t>
            </a:r>
            <a:r>
              <a:rPr lang="en-US" sz="2400" b="1" dirty="0" smtClean="0">
                <a:latin typeface="Cambria" pitchFamily="18" charset="0"/>
              </a:rPr>
              <a:t>.  A second visit is apparently described in </a:t>
            </a:r>
            <a:r>
              <a:rPr lang="en-US" sz="2400" b="1" dirty="0" smtClean="0">
                <a:effectLst>
                  <a:outerShdw blurRad="38100" dist="38100" dir="2700000" algn="tl">
                    <a:srgbClr val="000000">
                      <a:alpha val="43137"/>
                    </a:srgbClr>
                  </a:outerShdw>
                </a:effectLst>
                <a:latin typeface="Cambria" pitchFamily="18" charset="0"/>
              </a:rPr>
              <a:t>Acts 18:23</a:t>
            </a:r>
            <a:r>
              <a:rPr lang="en-US" sz="2400" b="1" dirty="0" smtClean="0">
                <a:latin typeface="Cambria" pitchFamily="18" charset="0"/>
              </a:rPr>
              <a:t>. </a:t>
            </a:r>
          </a:p>
          <a:p>
            <a:endParaRPr lang="en-US" sz="2400" b="1" dirty="0" smtClean="0">
              <a:latin typeface="Cambria" pitchFamily="18" charset="0"/>
            </a:endParaRPr>
          </a:p>
          <a:p>
            <a:r>
              <a:rPr lang="en-US" sz="2400" b="1" dirty="0" smtClean="0">
                <a:latin typeface="Cambria" pitchFamily="18" charset="0"/>
              </a:rPr>
              <a:t>     The Galatians themselves were an emotional and intense people.  They were a branch of the </a:t>
            </a:r>
            <a:r>
              <a:rPr lang="en-US" sz="2400" b="1" dirty="0" smtClean="0">
                <a:effectLst>
                  <a:outerShdw blurRad="38100" dist="38100" dir="2700000" algn="tl">
                    <a:srgbClr val="000000">
                      <a:alpha val="43137"/>
                    </a:srgbClr>
                  </a:outerShdw>
                </a:effectLst>
                <a:latin typeface="Cambria" pitchFamily="18" charset="0"/>
              </a:rPr>
              <a:t>Gauls</a:t>
            </a:r>
            <a:r>
              <a:rPr lang="en-US" sz="2400" b="1" dirty="0" smtClean="0">
                <a:latin typeface="Cambria" pitchFamily="18" charset="0"/>
              </a:rPr>
              <a:t> originally from the north of the </a:t>
            </a:r>
            <a:r>
              <a:rPr lang="en-US" sz="2400" b="1" dirty="0" smtClean="0">
                <a:effectLst>
                  <a:outerShdw blurRad="38100" dist="38100" dir="2700000" algn="tl">
                    <a:srgbClr val="000000">
                      <a:alpha val="43137"/>
                    </a:srgbClr>
                  </a:outerShdw>
                </a:effectLst>
                <a:latin typeface="Cambria" pitchFamily="18" charset="0"/>
              </a:rPr>
              <a:t>Baltic Sea</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This is the only time in all of Paul’s writing in which he does not express his </a:t>
            </a:r>
            <a:r>
              <a:rPr lang="en-US" sz="2400" b="1" i="1" u="sng" dirty="0" smtClean="0">
                <a:effectLst>
                  <a:outerShdw blurRad="38100" dist="38100" dir="2700000" algn="tl">
                    <a:srgbClr val="000000">
                      <a:alpha val="43137"/>
                    </a:srgbClr>
                  </a:outerShdw>
                </a:effectLst>
                <a:latin typeface="Cambria" pitchFamily="18" charset="0"/>
              </a:rPr>
              <a:t>thankfulness</a:t>
            </a:r>
            <a:r>
              <a:rPr lang="en-US" sz="2400" b="1" dirty="0" smtClean="0">
                <a:latin typeface="Cambria" pitchFamily="18" charset="0"/>
              </a:rPr>
              <a:t>.  This is the only church of whom he does not ask for </a:t>
            </a:r>
            <a:r>
              <a:rPr lang="en-US" sz="2400" b="1" i="1" u="sng" dirty="0" smtClean="0">
                <a:effectLst>
                  <a:outerShdw blurRad="38100" dist="38100" dir="2700000" algn="tl">
                    <a:srgbClr val="000000">
                      <a:alpha val="43137"/>
                    </a:srgbClr>
                  </a:outerShdw>
                </a:effectLst>
                <a:latin typeface="Cambria" pitchFamily="18" charset="0"/>
              </a:rPr>
              <a:t>prayers</a:t>
            </a:r>
            <a:r>
              <a:rPr lang="en-US" sz="2400" b="1" dirty="0" smtClean="0">
                <a:latin typeface="Cambria" pitchFamily="18" charset="0"/>
              </a:rPr>
              <a:t>.  There is no word of commendation nor praise and there is no mention of their standing in Christ.  No one with him is mentioned by name.</a:t>
            </a:r>
          </a:p>
          <a:p>
            <a:endParaRPr lang="en-US" sz="2400" b="1" dirty="0" smtClean="0">
              <a:latin typeface="Cambria" pitchFamily="18" charset="0"/>
            </a:endParaRPr>
          </a:p>
          <a:p>
            <a:r>
              <a:rPr lang="en-US" sz="2400" b="1" dirty="0" smtClean="0">
                <a:latin typeface="Cambria" pitchFamily="18" charset="0"/>
              </a:rPr>
              <a:t>     The heart of Paul is laid bare; there is deep emotion and strong feeling.  </a:t>
            </a:r>
            <a:r>
              <a:rPr lang="en-US" sz="2400" b="1" i="1" dirty="0" smtClean="0">
                <a:latin typeface="Cambria" pitchFamily="18" charset="0"/>
              </a:rPr>
              <a:t>This is Paul’s fighting epistle.</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Galatians </a:t>
            </a:r>
            <a:r>
              <a:rPr lang="en-US" sz="2400" b="1" dirty="0" smtClean="0">
                <a:latin typeface="Cambria" pitchFamily="18" charset="0"/>
              </a:rPr>
              <a:t>is the declaration of emancipation from legalism of any type.  Galatians is indeed the “</a:t>
            </a:r>
            <a:r>
              <a:rPr lang="en-US" sz="2400" b="1" dirty="0" smtClean="0">
                <a:effectLst>
                  <a:outerShdw blurRad="38100" dist="38100" dir="2700000" algn="tl">
                    <a:srgbClr val="000000">
                      <a:alpha val="43137"/>
                    </a:srgbClr>
                  </a:outerShdw>
                </a:effectLst>
                <a:latin typeface="Cambria" pitchFamily="18" charset="0"/>
              </a:rPr>
              <a:t>Magna Charta of Christians Liberty</a:t>
            </a:r>
            <a:r>
              <a:rPr lang="en-US" sz="2400" b="1" dirty="0" smtClean="0">
                <a:latin typeface="Cambria" pitchFamily="18" charset="0"/>
              </a:rPr>
              <a:t>,” proclaiming to modern generations that salvation from the penalty and power of sin comes not by works but </a:t>
            </a:r>
            <a:r>
              <a:rPr lang="en-US" sz="2400" b="1" i="1" dirty="0" smtClean="0">
                <a:effectLst>
                  <a:outerShdw blurRad="38100" dist="38100" dir="2700000" algn="tl">
                    <a:srgbClr val="000000">
                      <a:alpha val="43137"/>
                    </a:srgbClr>
                  </a:outerShdw>
                </a:effectLst>
                <a:latin typeface="Cambria" pitchFamily="18" charset="0"/>
              </a:rPr>
              <a:t>by grace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through faith</a:t>
            </a:r>
            <a:r>
              <a:rPr lang="en-US" sz="2400" b="1" dirty="0" smtClean="0">
                <a:latin typeface="Cambria" pitchFamily="18" charset="0"/>
              </a:rPr>
              <a:t> in God’s provision.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Paul wrote this letter to magnify God’s grace in salvation and to explain the freedom of God’s people because of that grace.  It opens with a </a:t>
            </a:r>
            <a:r>
              <a:rPr lang="en-US" sz="2400" b="1" i="1" u="sng" dirty="0" smtClean="0">
                <a:effectLst>
                  <a:outerShdw blurRad="38100" dist="38100" dir="2700000" algn="tl">
                    <a:srgbClr val="000000">
                      <a:alpha val="43137"/>
                    </a:srgbClr>
                  </a:outerShdw>
                </a:effectLst>
                <a:latin typeface="Cambria" pitchFamily="18" charset="0"/>
              </a:rPr>
              <a:t>personal</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affirmation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1-2</a:t>
            </a:r>
            <a:r>
              <a:rPr lang="en-US" sz="2400" b="1" dirty="0" smtClean="0">
                <a:latin typeface="Cambria" pitchFamily="18" charset="0"/>
              </a:rPr>
              <a:t>) as Paul explains how God delivered him from bondage through faith in Jesus Christ.  </a:t>
            </a:r>
          </a:p>
          <a:p>
            <a:endParaRPr lang="en-US" sz="2400" b="1" dirty="0" smtClean="0">
              <a:latin typeface="Cambria" pitchFamily="18" charset="0"/>
            </a:endParaRPr>
          </a:p>
          <a:p>
            <a:r>
              <a:rPr lang="en-US" sz="2400" b="1" dirty="0" smtClean="0">
                <a:latin typeface="Cambria" pitchFamily="18" charset="0"/>
              </a:rPr>
              <a:t>     Paul then gives a </a:t>
            </a:r>
            <a:r>
              <a:rPr lang="en-US" sz="2400" b="1" i="1" u="sng" dirty="0" smtClean="0">
                <a:effectLst>
                  <a:outerShdw blurRad="38100" dist="38100" dir="2700000" algn="tl">
                    <a:srgbClr val="000000">
                      <a:alpha val="43137"/>
                    </a:srgbClr>
                  </a:outerShdw>
                </a:effectLst>
                <a:latin typeface="Cambria" pitchFamily="18" charset="0"/>
              </a:rPr>
              <a:t>doctrinal</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explanation</a:t>
            </a:r>
            <a:r>
              <a:rPr lang="en-US" sz="2400" b="1" dirty="0" smtClean="0">
                <a:latin typeface="Cambria" pitchFamily="18" charset="0"/>
              </a:rPr>
              <a:t> and shows the relationship between laws and grace (</a:t>
            </a:r>
            <a:r>
              <a:rPr lang="en-US" sz="2400" b="1" dirty="0" smtClean="0">
                <a:effectLst>
                  <a:outerShdw blurRad="38100" dist="38100" dir="2700000" algn="tl">
                    <a:srgbClr val="000000">
                      <a:alpha val="43137"/>
                    </a:srgbClr>
                  </a:outerShdw>
                </a:effectLst>
                <a:latin typeface="Cambria" pitchFamily="18" charset="0"/>
              </a:rPr>
              <a:t>Ch 3-4</a:t>
            </a:r>
            <a:r>
              <a:rPr lang="en-US" sz="2400" b="1" dirty="0" smtClean="0">
                <a:latin typeface="Cambria" pitchFamily="18" charset="0"/>
              </a:rPr>
              <a:t>).  He closes with a </a:t>
            </a:r>
            <a:r>
              <a:rPr lang="en-US" sz="2400" b="1" i="1" u="sng" dirty="0" smtClean="0">
                <a:effectLst>
                  <a:outerShdw blurRad="38100" dist="38100" dir="2700000" algn="tl">
                    <a:srgbClr val="000000">
                      <a:alpha val="43137"/>
                    </a:srgbClr>
                  </a:outerShdw>
                </a:effectLst>
                <a:latin typeface="Cambria" pitchFamily="18" charset="0"/>
              </a:rPr>
              <a:t>practical</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application</a:t>
            </a:r>
            <a:r>
              <a:rPr lang="en-US" sz="2400" b="1" dirty="0" smtClean="0">
                <a:latin typeface="Cambria" pitchFamily="18" charset="0"/>
              </a:rPr>
              <a:t> that tells us how to enjoy grace and freedom in our daily life (</a:t>
            </a:r>
            <a:r>
              <a:rPr lang="en-US" sz="2400" b="1" dirty="0" smtClean="0">
                <a:effectLst>
                  <a:outerShdw blurRad="38100" dist="38100" dir="2700000" algn="tl">
                    <a:srgbClr val="000000">
                      <a:alpha val="43137"/>
                    </a:srgbClr>
                  </a:outerShdw>
                </a:effectLst>
                <a:latin typeface="Cambria" pitchFamily="18" charset="0"/>
              </a:rPr>
              <a:t>Ch 5-6</a:t>
            </a:r>
            <a:r>
              <a:rPr lang="en-US" sz="2400" b="1" dirty="0" smtClean="0">
                <a:latin typeface="Cambria" pitchFamily="18" charset="0"/>
              </a:rPr>
              <a:t>).</a:t>
            </a:r>
          </a:p>
          <a:p>
            <a:endParaRPr lang="en-US" sz="2400" b="1" dirty="0" smtClean="0">
              <a:latin typeface="Cambria" pitchFamily="18" charset="0"/>
            </a:endParaRPr>
          </a:p>
          <a:p>
            <a:r>
              <a:rPr lang="en-US" sz="2400" b="1" dirty="0" smtClean="0">
                <a:latin typeface="Cambria" pitchFamily="18" charset="0"/>
              </a:rPr>
              <a:t>     Christian freedom is the </a:t>
            </a:r>
            <a:r>
              <a:rPr lang="en-US" sz="2400" b="1" i="1" dirty="0" smtClean="0">
                <a:effectLst>
                  <a:outerShdw blurRad="38100" dist="38100" dir="2700000" algn="tl">
                    <a:srgbClr val="000000">
                      <a:alpha val="43137"/>
                    </a:srgbClr>
                  </a:outerShdw>
                </a:effectLst>
                <a:latin typeface="Cambria" pitchFamily="18" charset="0"/>
              </a:rPr>
              <a:t>liberty</a:t>
            </a:r>
            <a:r>
              <a:rPr lang="en-US" sz="2400" b="1" dirty="0" smtClean="0">
                <a:latin typeface="Cambria" pitchFamily="18" charset="0"/>
              </a:rPr>
              <a:t> to become all that we can in Christ; it is not the </a:t>
            </a:r>
            <a:r>
              <a:rPr lang="en-US" sz="2400" b="1" i="1" dirty="0" smtClean="0">
                <a:effectLst>
                  <a:outerShdw blurRad="38100" dist="38100" dir="2700000" algn="tl">
                    <a:srgbClr val="000000">
                      <a:alpha val="43137"/>
                    </a:srgbClr>
                  </a:outerShdw>
                </a:effectLst>
                <a:latin typeface="Cambria" pitchFamily="18" charset="0"/>
              </a:rPr>
              <a:t>license</a:t>
            </a:r>
            <a:r>
              <a:rPr lang="en-US" sz="2400" b="1" dirty="0" smtClean="0">
                <a:latin typeface="Cambria" pitchFamily="18" charset="0"/>
              </a:rPr>
              <a:t> to do whatever we please.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9552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The Spirit always produces living fruit (</a:t>
            </a:r>
            <a:r>
              <a:rPr lang="en-US" sz="2400" b="1" dirty="0" smtClean="0">
                <a:effectLst>
                  <a:outerShdw blurRad="38100" dist="38100" dir="2700000" algn="tl">
                    <a:srgbClr val="000000">
                      <a:alpha val="43137"/>
                    </a:srgbClr>
                  </a:outerShdw>
                </a:effectLst>
                <a:latin typeface="Cambria" pitchFamily="18" charset="0"/>
              </a:rPr>
              <a:t>5:22</a:t>
            </a:r>
            <a:r>
              <a:rPr lang="en-US" sz="2400" b="1" dirty="0" smtClean="0">
                <a:latin typeface="Cambria" pitchFamily="18" charset="0"/>
              </a:rPr>
              <a:t>), which is …</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 divine concern for others.</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Joy</a:t>
            </a:r>
            <a:r>
              <a:rPr lang="en-US" sz="2400" b="1" dirty="0" smtClean="0">
                <a:latin typeface="Cambria" pitchFamily="18" charset="0"/>
              </a:rPr>
              <a:t> – inward peace.</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Peace</a:t>
            </a:r>
            <a:r>
              <a:rPr lang="en-US" sz="2400" b="1" dirty="0" smtClean="0">
                <a:latin typeface="Cambria" pitchFamily="18" charset="0"/>
              </a:rPr>
              <a:t> – a confidence and quietness.  </a:t>
            </a:r>
          </a:p>
          <a:p>
            <a:pPr lvl="1">
              <a:buFont typeface="Arial" pitchFamily="34" charset="0"/>
              <a:buChar char="•"/>
            </a:pPr>
            <a:endParaRPr lang="en-US" sz="2400" b="1" dirty="0" smtClean="0">
              <a:latin typeface="Cambria" pitchFamily="18" charset="0"/>
            </a:endParaRP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Longsuffering</a:t>
            </a:r>
            <a:r>
              <a:rPr lang="en-US" sz="2400" b="1" dirty="0" smtClean="0">
                <a:latin typeface="Cambria" pitchFamily="18" charset="0"/>
              </a:rPr>
              <a:t> – patience, endurance.</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Gentleness</a:t>
            </a:r>
            <a:r>
              <a:rPr lang="en-US" sz="2400" b="1" dirty="0" smtClean="0">
                <a:latin typeface="Cambria" pitchFamily="18" charset="0"/>
              </a:rPr>
              <a:t> – kindness.</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Goodness</a:t>
            </a:r>
            <a:r>
              <a:rPr lang="en-US" sz="2400" b="1" dirty="0" smtClean="0">
                <a:latin typeface="Cambria" pitchFamily="18" charset="0"/>
              </a:rPr>
              <a:t> – love in action.  </a:t>
            </a:r>
          </a:p>
          <a:p>
            <a:pPr lvl="1">
              <a:buFont typeface="Arial" pitchFamily="34" charset="0"/>
              <a:buChar char="•"/>
            </a:pPr>
            <a:endParaRPr lang="en-US" sz="2400" b="1" dirty="0" smtClean="0">
              <a:latin typeface="Cambria" pitchFamily="18" charset="0"/>
            </a:endParaRP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 things not seen.</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Meekness</a:t>
            </a:r>
            <a:r>
              <a:rPr lang="en-US" sz="2400" b="1" dirty="0" smtClean="0">
                <a:latin typeface="Cambria" pitchFamily="18" charset="0"/>
              </a:rPr>
              <a:t> – subdued strength.</a:t>
            </a:r>
          </a:p>
          <a:p>
            <a:pPr lvl="1">
              <a:buFont typeface="Arial" pitchFamily="34" charset="0"/>
              <a:buChar char="•"/>
            </a:pPr>
            <a:r>
              <a:rPr lang="en-US" sz="24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Temperance</a:t>
            </a:r>
            <a:r>
              <a:rPr lang="en-US" sz="2400" b="1" dirty="0" smtClean="0">
                <a:latin typeface="Cambria" pitchFamily="18" charset="0"/>
              </a:rPr>
              <a:t> – self control.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1000"/>
                                        <p:tgtEl>
                                          <p:spTgt spid="3">
                                            <p:txEl>
                                              <p:pRg st="6" end="6"/>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1000"/>
                                        <p:tgtEl>
                                          <p:spTgt spid="3">
                                            <p:txEl>
                                              <p:pRg st="7" end="7"/>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1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left)">
                                      <p:cBhvr>
                                        <p:cTn id="38" dur="1000"/>
                                        <p:tgtEl>
                                          <p:spTgt spid="3">
                                            <p:txEl>
                                              <p:pRg st="10" end="10"/>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left)">
                                      <p:cBhvr>
                                        <p:cTn id="42" dur="1000"/>
                                        <p:tgtEl>
                                          <p:spTgt spid="3">
                                            <p:txEl>
                                              <p:pRg st="11" end="11"/>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left)">
                                      <p:cBhvr>
                                        <p:cTn id="46"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tle - Galatians.jpg"/>
          <p:cNvPicPr>
            <a:picLocks noChangeAspect="1"/>
          </p:cNvPicPr>
          <p:nvPr/>
        </p:nvPicPr>
        <p:blipFill>
          <a:blip r:embed="rId2" cstate="print"/>
          <a:srcRect b="6667"/>
          <a:stretch>
            <a:fillRect/>
          </a:stretch>
        </p:blipFill>
        <p:spPr>
          <a:xfrm>
            <a:off x="24319" y="0"/>
            <a:ext cx="9119681" cy="6858000"/>
          </a:xfrm>
          <a:prstGeom prst="rect">
            <a:avLst/>
          </a:prstGeom>
        </p:spPr>
      </p:pic>
    </p:spTree>
    <p:extLst>
      <p:ext uri="{BB962C8B-B14F-4D97-AF65-F5344CB8AC3E}">
        <p14:creationId xmlns:p14="http://schemas.microsoft.com/office/powerpoint/2010/main" xmlns="" val="1969983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a:t>
            </a:r>
          </a:p>
        </p:txBody>
      </p:sp>
      <p:pic>
        <p:nvPicPr>
          <p:cNvPr id="8" name="Picture 5" descr="Scroll.png"/>
          <p:cNvPicPr>
            <a:picLocks noChangeAspect="1"/>
          </p:cNvPicPr>
          <p:nvPr/>
        </p:nvPicPr>
        <p:blipFill>
          <a:blip r:embed="rId2"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Picture-Galatians-3-1.jpg"/>
          <p:cNvPicPr>
            <a:picLocks noChangeAspect="1"/>
          </p:cNvPicPr>
          <p:nvPr/>
        </p:nvPicPr>
        <p:blipFill>
          <a:blip r:embed="rId3" cstate="print"/>
          <a:stretch>
            <a:fillRect/>
          </a:stretch>
        </p:blipFill>
        <p:spPr>
          <a:xfrm>
            <a:off x="304800" y="1295400"/>
            <a:ext cx="8534400"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a:t>
            </a:r>
          </a:p>
        </p:txBody>
      </p:sp>
      <p:pic>
        <p:nvPicPr>
          <p:cNvPr id="8"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Galatians-5-16.jpg"/>
          <p:cNvPicPr>
            <a:picLocks noChangeAspect="1"/>
          </p:cNvPicPr>
          <p:nvPr/>
        </p:nvPicPr>
        <p:blipFill>
          <a:blip r:embed="rId3" cstate="print"/>
          <a:stretch>
            <a:fillRect/>
          </a:stretch>
        </p:blipFill>
        <p:spPr>
          <a:xfrm>
            <a:off x="381000" y="1295400"/>
            <a:ext cx="8458200" cy="507492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5:22-23</a:t>
            </a:r>
          </a:p>
        </p:txBody>
      </p:sp>
      <p:pic>
        <p:nvPicPr>
          <p:cNvPr id="8"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Galatians-5-22.jpg"/>
          <p:cNvPicPr>
            <a:picLocks noChangeAspect="1"/>
          </p:cNvPicPr>
          <p:nvPr/>
        </p:nvPicPr>
        <p:blipFill>
          <a:blip r:embed="rId3" cstate="print"/>
          <a:stretch>
            <a:fillRect/>
          </a:stretch>
        </p:blipFill>
        <p:spPr>
          <a:xfrm>
            <a:off x="2209800" y="1219199"/>
            <a:ext cx="4724400" cy="547359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6:9</a:t>
            </a:r>
          </a:p>
        </p:txBody>
      </p:sp>
      <p:pic>
        <p:nvPicPr>
          <p:cNvPr id="8" name="Picture 5"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6" name="Picture 5" descr="6 - 9 text.jpg"/>
          <p:cNvPicPr>
            <a:picLocks noChangeAspect="1"/>
          </p:cNvPicPr>
          <p:nvPr/>
        </p:nvPicPr>
        <p:blipFill>
          <a:blip r:embed="rId3" cstate="print"/>
          <a:srcRect t="5820" b="5423"/>
          <a:stretch>
            <a:fillRect/>
          </a:stretch>
        </p:blipFill>
        <p:spPr>
          <a:xfrm>
            <a:off x="1371600" y="1219200"/>
            <a:ext cx="6172200" cy="54782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alpha val="85000"/>
          </a:schemeClr>
        </a:solidFill>
        <a:effectLst/>
      </p:bgPr>
    </p:bg>
    <p:spTree>
      <p:nvGrpSpPr>
        <p:cNvPr id="1" name=""/>
        <p:cNvGrpSpPr/>
        <p:nvPr/>
      </p:nvGrpSpPr>
      <p:grpSpPr>
        <a:xfrm>
          <a:off x="0" y="0"/>
          <a:ext cx="0" cy="0"/>
          <a:chOff x="0" y="0"/>
          <a:chExt cx="0" cy="0"/>
        </a:xfrm>
      </p:grpSpPr>
      <p:pic>
        <p:nvPicPr>
          <p:cNvPr id="2" name="Picture 1" descr="Cover page 3.jpg"/>
          <p:cNvPicPr>
            <a:picLocks noChangeAspect="1"/>
          </p:cNvPicPr>
          <p:nvPr/>
        </p:nvPicPr>
        <p:blipFill>
          <a:blip r:embed="rId2" cstate="print"/>
          <a:stretch>
            <a:fillRect/>
          </a:stretch>
        </p:blipFill>
        <p:spPr>
          <a:xfrm>
            <a:off x="685800" y="838200"/>
            <a:ext cx="7732182" cy="4953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55312"/>
          </a:xfrm>
          <a:prstGeom prst="rect">
            <a:avLst/>
          </a:prstGeom>
          <a:noFill/>
          <a:effectLst/>
        </p:spPr>
        <p:txBody>
          <a:bodyPr wrap="square" rtlCol="0">
            <a:spAutoFit/>
          </a:bodyPr>
          <a:lstStyle/>
          <a:p>
            <a:pPr indent="274320">
              <a:spcAft>
                <a:spcPts val="18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in Galatia both discredited Paul and proclaimed a false gospel.  It was necessary that Paul vindicate his </a:t>
            </a:r>
            <a:r>
              <a:rPr lang="en-US" sz="2400" b="1" i="1" u="sng" dirty="0" smtClean="0">
                <a:latin typeface="Cambria" pitchFamily="18" charset="0"/>
              </a:rPr>
              <a:t>apostleship</a:t>
            </a:r>
            <a:r>
              <a:rPr lang="en-US" sz="2400" b="1" dirty="0" smtClean="0">
                <a:latin typeface="Cambria" pitchFamily="18" charset="0"/>
              </a:rPr>
              <a:t> and message, a task he undertook in the </a:t>
            </a:r>
            <a:r>
              <a:rPr lang="en-US" sz="2400" b="1" dirty="0" smtClean="0">
                <a:effectLst>
                  <a:outerShdw blurRad="38100" dist="38100" dir="2700000" algn="tl">
                    <a:srgbClr val="000000">
                      <a:alpha val="43137"/>
                    </a:srgbClr>
                  </a:outerShdw>
                </a:effectLst>
                <a:latin typeface="Cambria" pitchFamily="18" charset="0"/>
              </a:rPr>
              <a:t>first two chapters</a:t>
            </a:r>
            <a:r>
              <a:rPr lang="en-US" sz="2400" b="1" dirty="0" smtClean="0">
                <a:latin typeface="Cambria" pitchFamily="18" charset="0"/>
              </a:rPr>
              <a:t>.  In this autobiographical section, Paul demonstrated convincingly that his </a:t>
            </a:r>
            <a:r>
              <a:rPr lang="en-US" sz="2400" b="1" i="1" u="sng" dirty="0" smtClean="0">
                <a:latin typeface="Cambria" pitchFamily="18" charset="0"/>
              </a:rPr>
              <a:t>apostleship</a:t>
            </a:r>
            <a:r>
              <a:rPr lang="en-US" sz="2400" b="1" dirty="0" smtClean="0">
                <a:latin typeface="Cambria" pitchFamily="18" charset="0"/>
              </a:rPr>
              <a:t> and his message came by revelation from the risen Christ.  </a:t>
            </a:r>
          </a:p>
          <a:p>
            <a:pPr indent="274320">
              <a:spcAft>
                <a:spcPts val="18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chapters 3 and 4</a:t>
            </a:r>
            <a:r>
              <a:rPr lang="en-US" sz="2400" b="1" dirty="0" smtClean="0">
                <a:latin typeface="Cambria" pitchFamily="18" charset="0"/>
              </a:rPr>
              <a:t> Paul contended for the </a:t>
            </a:r>
            <a:r>
              <a:rPr lang="en-US" sz="2400" b="1" i="1" u="sng" dirty="0" smtClean="0">
                <a:latin typeface="Cambria" pitchFamily="18" charset="0"/>
              </a:rPr>
              <a:t>true</a:t>
            </a:r>
            <a:r>
              <a:rPr lang="en-US" sz="2400" b="1" i="1" dirty="0" smtClean="0">
                <a:latin typeface="Cambria" pitchFamily="18" charset="0"/>
              </a:rPr>
              <a:t> </a:t>
            </a:r>
            <a:r>
              <a:rPr lang="en-US" sz="2400" b="1" i="1" u="sng" dirty="0" smtClean="0">
                <a:latin typeface="Cambria" pitchFamily="18" charset="0"/>
              </a:rPr>
              <a:t>doctrine</a:t>
            </a:r>
            <a:r>
              <a:rPr lang="en-US" sz="2400" b="1" dirty="0" smtClean="0">
                <a:latin typeface="Cambria" pitchFamily="18" charset="0"/>
              </a:rPr>
              <a:t> of grace, that is, for justification by faith alone.  </a:t>
            </a:r>
          </a:p>
          <a:p>
            <a:pPr indent="274320">
              <a:spcAft>
                <a:spcPts val="1800"/>
              </a:spcAft>
            </a:pPr>
            <a:r>
              <a:rPr lang="en-US" sz="2400" b="1" dirty="0" smtClean="0">
                <a:latin typeface="Cambria" pitchFamily="18" charset="0"/>
              </a:rPr>
              <a:t>Finally, to show that Christian liberty does not mean license the apostle, in </a:t>
            </a:r>
            <a:r>
              <a:rPr lang="en-US" sz="2400" b="1" dirty="0" smtClean="0">
                <a:effectLst>
                  <a:outerShdw blurRad="38100" dist="38100" dir="2700000" algn="tl">
                    <a:srgbClr val="000000">
                      <a:alpha val="43137"/>
                    </a:srgbClr>
                  </a:outerShdw>
                </a:effectLst>
                <a:latin typeface="Cambria" pitchFamily="18" charset="0"/>
              </a:rPr>
              <a:t>chapters 5 and 6</a:t>
            </a:r>
            <a:r>
              <a:rPr lang="en-US" sz="2400" b="1" dirty="0" smtClean="0">
                <a:latin typeface="Cambria" pitchFamily="18" charset="0"/>
              </a:rPr>
              <a:t>, taught that a Christian should live by the power of the Holy Spirit and that when he does he manifests in his life not the works of the flesh but the </a:t>
            </a:r>
            <a:r>
              <a:rPr lang="en-US" sz="2400" b="1" i="1" u="sng" dirty="0" smtClean="0">
                <a:latin typeface="Cambria" pitchFamily="18" charset="0"/>
              </a:rPr>
              <a:t>fruit of the Spirit</a:t>
            </a:r>
            <a:r>
              <a:rPr lang="en-US" sz="2400" b="1" dirty="0" smtClean="0">
                <a:latin typeface="Cambria" pitchFamily="18" charset="0"/>
              </a:rPr>
              <a:t>.  </a:t>
            </a:r>
          </a:p>
        </p:txBody>
      </p:sp>
      <p:sp>
        <p:nvSpPr>
          <p:cNvPr id="9" name="Title 1"/>
          <p:cNvSpPr txBox="1">
            <a:spLocks/>
          </p:cNvSpPr>
          <p:nvPr/>
        </p:nvSpPr>
        <p:spPr>
          <a:xfrm>
            <a:off x="304800" y="152400"/>
            <a:ext cx="8534400" cy="6858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6096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55312"/>
          </a:xfrm>
          <a:prstGeom prst="rect">
            <a:avLst/>
          </a:prstGeom>
          <a:noFill/>
          <a:effectLst/>
        </p:spPr>
        <p:txBody>
          <a:bodyPr wrap="square" rtlCol="0">
            <a:spAutoFit/>
          </a:bodyPr>
          <a:lstStyle/>
          <a:p>
            <a:pPr indent="274320">
              <a:spcAft>
                <a:spcPts val="1800"/>
              </a:spcAft>
            </a:pPr>
            <a:r>
              <a:rPr lang="en-US" sz="2400" b="1" dirty="0" smtClean="0">
                <a:latin typeface="Cambria" pitchFamily="18" charset="0"/>
              </a:rPr>
              <a:t>The book of </a:t>
            </a:r>
            <a:r>
              <a:rPr lang="en-US" sz="2400" b="1" u="sng"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sparkles like a multifaceted gem.  It has at least </a:t>
            </a:r>
            <a:r>
              <a:rPr lang="en-US" sz="2400" b="1" i="1" u="sng" dirty="0" smtClean="0">
                <a:latin typeface="Cambria" pitchFamily="18" charset="0"/>
              </a:rPr>
              <a:t>four</a:t>
            </a:r>
            <a:r>
              <a:rPr lang="en-US" sz="2400" b="1" dirty="0" smtClean="0">
                <a:latin typeface="Cambria" pitchFamily="18" charset="0"/>
              </a:rPr>
              <a:t> </a:t>
            </a:r>
            <a:r>
              <a:rPr lang="en-US" sz="2400" b="1" i="1" u="sng" dirty="0" smtClean="0">
                <a:latin typeface="Cambria" pitchFamily="18" charset="0"/>
              </a:rPr>
              <a:t>sides</a:t>
            </a:r>
            <a:r>
              <a:rPr lang="en-US" sz="2400" b="1" dirty="0" smtClean="0">
                <a:latin typeface="Cambria" pitchFamily="18" charset="0"/>
              </a:rPr>
              <a:t> that each brilliantly reflect a vital aspect of the truth and reveal the shortcomings of opposing views.</a:t>
            </a:r>
          </a:p>
          <a:p>
            <a:pPr indent="274320">
              <a:spcAft>
                <a:spcPts val="18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it warns against abandoning the true gospel for a cheap imitation.</a:t>
            </a:r>
            <a:r>
              <a:rPr lang="en-US" sz="2400" b="1" dirty="0" smtClean="0">
                <a:latin typeface="Cambria" pitchFamily="18" charset="0"/>
              </a:rPr>
              <a:t>  After a brief greeting, Paul instantly dives into a veritable invective, calling down curses upon those who would tamper with the truth of the gospel (</a:t>
            </a:r>
            <a:r>
              <a:rPr lang="en-US" sz="2400" b="1" dirty="0" smtClean="0">
                <a:effectLst>
                  <a:outerShdw blurRad="38100" dist="38100" dir="2700000" algn="tl">
                    <a:srgbClr val="000000">
                      <a:alpha val="43137"/>
                    </a:srgbClr>
                  </a:outerShdw>
                </a:effectLst>
                <a:latin typeface="Cambria" pitchFamily="18" charset="0"/>
              </a:rPr>
              <a:t>1:6-8</a:t>
            </a:r>
            <a:r>
              <a:rPr lang="en-US" sz="2400" b="1" dirty="0" smtClean="0">
                <a:latin typeface="Cambria" pitchFamily="18" charset="0"/>
              </a:rPr>
              <a:t>).  These aren’t the word of a raving lunatic or a dogmatic heresy hunter.  </a:t>
            </a:r>
          </a:p>
          <a:p>
            <a:pPr indent="274320">
              <a:spcAft>
                <a:spcPts val="1800"/>
              </a:spcAft>
            </a:pPr>
            <a:r>
              <a:rPr lang="en-US" sz="2400" b="1" dirty="0" smtClean="0">
                <a:latin typeface="Cambria" pitchFamily="18" charset="0"/>
              </a:rPr>
              <a:t>They reflect the passion of a patriot of grace who knows that adding to or taking from the one true gospel destroys the Christian faith itself.   </a:t>
            </a:r>
          </a:p>
        </p:txBody>
      </p:sp>
      <p:sp>
        <p:nvSpPr>
          <p:cNvPr id="9" name="Title 1"/>
          <p:cNvSpPr txBox="1">
            <a:spLocks/>
          </p:cNvSpPr>
          <p:nvPr/>
        </p:nvSpPr>
        <p:spPr>
          <a:xfrm>
            <a:off x="304800" y="152400"/>
            <a:ext cx="8534400" cy="6858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6096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277820"/>
          </a:xfrm>
          <a:prstGeom prst="rect">
            <a:avLst/>
          </a:prstGeom>
          <a:noFill/>
          <a:effectLst/>
        </p:spPr>
        <p:txBody>
          <a:bodyPr wrap="square" rtlCol="0">
            <a:spAutoFit/>
          </a:bodyPr>
          <a:lstStyle/>
          <a:p>
            <a:pPr indent="274320">
              <a:spcAft>
                <a:spcPts val="18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it upholds the significance of grace.</a:t>
            </a:r>
            <a:r>
              <a:rPr lang="en-US" sz="2400" b="1" dirty="0" smtClean="0">
                <a:latin typeface="Cambria" pitchFamily="18" charset="0"/>
              </a:rPr>
              <a:t>  Except for the book of </a:t>
            </a:r>
            <a:r>
              <a:rPr lang="en-US" sz="2400" b="1" u="sng" dirty="0" smtClean="0">
                <a:effectLst>
                  <a:outerShdw blurRad="38100" dist="38100" dir="2700000" algn="tl">
                    <a:srgbClr val="000000">
                      <a:alpha val="43137"/>
                    </a:srgbClr>
                  </a:outerShdw>
                </a:effectLst>
                <a:latin typeface="Cambria" pitchFamily="18" charset="0"/>
              </a:rPr>
              <a:t>Romans</a:t>
            </a:r>
            <a:r>
              <a:rPr lang="en-US" sz="2400" b="1" dirty="0" smtClean="0">
                <a:latin typeface="Cambria" pitchFamily="18" charset="0"/>
              </a:rPr>
              <a:t>, Paul’s letter to the </a:t>
            </a:r>
            <a:r>
              <a:rPr lang="en-US" sz="2400" b="1" u="sng"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presents the clearest and most succinct articulation of the doctrine of justification in Scripture.  </a:t>
            </a:r>
          </a:p>
          <a:p>
            <a:pPr indent="274320">
              <a:spcAft>
                <a:spcPts val="1800"/>
              </a:spcAft>
            </a:pPr>
            <a:r>
              <a:rPr lang="en-US" sz="2400" b="1" dirty="0" smtClean="0">
                <a:latin typeface="Cambria" pitchFamily="18" charset="0"/>
              </a:rPr>
              <a:t>Salvation comes by grace through faith apart from works.  This simple truth stands as the bedrock of our faith.  Remove this foundation of grace, and the whole building will crumble.</a:t>
            </a:r>
          </a:p>
        </p:txBody>
      </p:sp>
      <p:sp>
        <p:nvSpPr>
          <p:cNvPr id="9" name="Title 1"/>
          <p:cNvSpPr txBox="1">
            <a:spLocks/>
          </p:cNvSpPr>
          <p:nvPr/>
        </p:nvSpPr>
        <p:spPr>
          <a:xfrm>
            <a:off x="304800" y="152400"/>
            <a:ext cx="8534400" cy="6858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6096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647152"/>
          </a:xfrm>
          <a:prstGeom prst="rect">
            <a:avLst/>
          </a:prstGeom>
          <a:noFill/>
          <a:effectLst/>
        </p:spPr>
        <p:txBody>
          <a:bodyPr wrap="square" rtlCol="0">
            <a:spAutoFit/>
          </a:bodyPr>
          <a:lstStyle/>
          <a:p>
            <a:pPr indent="274320">
              <a:spcAft>
                <a:spcPts val="18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it presents the true function of the Mosaic Law.</a:t>
            </a:r>
            <a:r>
              <a:rPr lang="en-US" sz="2400" b="1" dirty="0" smtClean="0">
                <a:latin typeface="Cambria" pitchFamily="18" charset="0"/>
              </a:rPr>
              <a:t>  Obeying the Law of Moses can’t save us.  In fact, it has never saved anyone.  Never has, never will.  Nobody (except Jesus) can ever keep the Law perfectly, although legalists like to pretend they can.  </a:t>
            </a:r>
          </a:p>
          <a:p>
            <a:pPr indent="274320">
              <a:spcAft>
                <a:spcPts val="1800"/>
              </a:spcAft>
            </a:pPr>
            <a:r>
              <a:rPr lang="en-US" sz="2400" b="1" dirty="0" smtClean="0">
                <a:latin typeface="Cambria" pitchFamily="18" charset="0"/>
              </a:rPr>
              <a:t>Paul acknowledges, however, that the Law serves a good and necessary purpose:  It reveals our sin and need for grace, and it reminds us of God’s nonnegotiable standards of righteousness.</a:t>
            </a:r>
          </a:p>
        </p:txBody>
      </p:sp>
      <p:sp>
        <p:nvSpPr>
          <p:cNvPr id="9" name="Title 1"/>
          <p:cNvSpPr txBox="1">
            <a:spLocks/>
          </p:cNvSpPr>
          <p:nvPr/>
        </p:nvSpPr>
        <p:spPr>
          <a:xfrm>
            <a:off x="304800" y="152400"/>
            <a:ext cx="8534400" cy="6858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6096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647152"/>
          </a:xfrm>
          <a:prstGeom prst="rect">
            <a:avLst/>
          </a:prstGeom>
          <a:noFill/>
          <a:effectLst/>
        </p:spPr>
        <p:txBody>
          <a:bodyPr wrap="square" rtlCol="0">
            <a:spAutoFit/>
          </a:bodyPr>
          <a:lstStyle/>
          <a:p>
            <a:pPr indent="274320">
              <a:spcAft>
                <a:spcPts val="1800"/>
              </a:spcAft>
            </a:pPr>
            <a:r>
              <a:rPr lang="en-US" sz="2200" b="1" dirty="0" smtClean="0">
                <a:effectLst>
                  <a:outerShdw blurRad="38100" dist="38100" dir="2700000" algn="tl">
                    <a:srgbClr val="000000">
                      <a:alpha val="43137"/>
                    </a:srgbClr>
                  </a:outerShdw>
                </a:effectLst>
                <a:latin typeface="Cambria" pitchFamily="18" charset="0"/>
              </a:rPr>
              <a:t>FOURTH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it provides a needed balance so liberty is not abused.</a:t>
            </a:r>
            <a:r>
              <a:rPr lang="en-US" sz="2400" b="1" dirty="0" smtClean="0">
                <a:latin typeface="Cambria" pitchFamily="18" charset="0"/>
              </a:rPr>
              <a:t>  The gospel frees us from trying to earn or retain God’s favor through rule keeping, but it also keeps us from running headlong to the other </a:t>
            </a:r>
            <a:r>
              <a:rPr lang="en-US" sz="2400" b="1" dirty="0" err="1" smtClean="0">
                <a:latin typeface="Cambria" pitchFamily="18" charset="0"/>
              </a:rPr>
              <a:t>extrem</a:t>
            </a:r>
            <a:r>
              <a:rPr lang="en-US" sz="2400" b="1" dirty="0" smtClean="0">
                <a:latin typeface="Cambria" pitchFamily="18" charset="0"/>
              </a:rPr>
              <a:t>—willfully sinning in the name of freedom.  </a:t>
            </a:r>
          </a:p>
          <a:p>
            <a:pPr indent="274320">
              <a:spcAft>
                <a:spcPts val="1800"/>
              </a:spcAft>
            </a:pPr>
            <a:r>
              <a:rPr lang="en-US" sz="2400" b="1" dirty="0" smtClean="0">
                <a:latin typeface="Cambria" pitchFamily="18" charset="0"/>
              </a:rPr>
              <a:t>As people saved by grace, we have been sealed by the Spirit, who works in us to help us to love and obey Christ and to serve one another.  We have been freed—not to do whatever we want, but to do what God wants.</a:t>
            </a:r>
          </a:p>
        </p:txBody>
      </p:sp>
      <p:sp>
        <p:nvSpPr>
          <p:cNvPr id="9" name="Title 1"/>
          <p:cNvSpPr txBox="1">
            <a:spLocks/>
          </p:cNvSpPr>
          <p:nvPr/>
        </p:nvSpPr>
        <p:spPr>
          <a:xfrm>
            <a:off x="304800" y="152400"/>
            <a:ext cx="8534400" cy="6858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0"/>
            <a:ext cx="1524000" cy="6096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80000"/>
          </a:schemeClr>
        </a:solidFill>
        <a:effectLst/>
      </p:bgPr>
    </p:bg>
    <p:spTree>
      <p:nvGrpSpPr>
        <p:cNvPr id="1" name=""/>
        <p:cNvGrpSpPr/>
        <p:nvPr/>
      </p:nvGrpSpPr>
      <p:grpSpPr>
        <a:xfrm>
          <a:off x="0" y="0"/>
          <a:ext cx="0" cy="0"/>
          <a:chOff x="0" y="0"/>
          <a:chExt cx="0" cy="0"/>
        </a:xfrm>
      </p:grpSpPr>
      <p:sp>
        <p:nvSpPr>
          <p:cNvPr id="16" name="TextBox 7"/>
          <p:cNvSpPr txBox="1">
            <a:spLocks noChangeArrowheads="1"/>
          </p:cNvSpPr>
          <p:nvPr/>
        </p:nvSpPr>
        <p:spPr bwMode="auto">
          <a:xfrm>
            <a:off x="2209800" y="6172200"/>
            <a:ext cx="4495800" cy="400110"/>
          </a:xfrm>
          <a:prstGeom prst="rect">
            <a:avLst/>
          </a:prstGeom>
          <a:noFill/>
          <a:ln w="9525">
            <a:noFill/>
            <a:miter lim="800000"/>
            <a:headEnd/>
            <a:tailEnd/>
          </a:ln>
        </p:spPr>
        <p:txBody>
          <a:bodyPr wrap="square">
            <a:spAutoFit/>
          </a:bodyPr>
          <a:lstStyle/>
          <a:p>
            <a:pPr algn="ctr" eaLnBrk="0" hangingPunct="0"/>
            <a:r>
              <a:rPr lang="en-US" sz="2000" b="1" dirty="0">
                <a:effectLst>
                  <a:outerShdw blurRad="38100" dist="38100" dir="2700000" algn="tl">
                    <a:srgbClr val="000000">
                      <a:alpha val="43137"/>
                    </a:srgbClr>
                  </a:outerShdw>
                </a:effectLst>
                <a:latin typeface="+mj-lt"/>
              </a:rPr>
              <a:t>The </a:t>
            </a:r>
            <a:r>
              <a:rPr lang="en-US" sz="2000" b="1" dirty="0" smtClean="0">
                <a:effectLst>
                  <a:outerShdw blurRad="38100" dist="38100" dir="2700000" algn="tl">
                    <a:srgbClr val="000000">
                      <a:alpha val="43137"/>
                    </a:srgbClr>
                  </a:outerShdw>
                </a:effectLst>
                <a:latin typeface="+mj-lt"/>
              </a:rPr>
              <a:t>Apostle </a:t>
            </a:r>
            <a:r>
              <a:rPr lang="en-US" sz="2000" b="1" dirty="0">
                <a:effectLst>
                  <a:outerShdw blurRad="38100" dist="38100" dir="2700000" algn="tl">
                    <a:srgbClr val="000000">
                      <a:alpha val="43137"/>
                    </a:srgbClr>
                  </a:outerShdw>
                </a:effectLst>
                <a:latin typeface="+mj-lt"/>
              </a:rPr>
              <a:t>Paul </a:t>
            </a:r>
            <a:r>
              <a:rPr lang="en-US" sz="2000" b="1" dirty="0" smtClean="0">
                <a:effectLst>
                  <a:outerShdw blurRad="38100" dist="38100" dir="2700000" algn="tl">
                    <a:srgbClr val="000000">
                      <a:alpha val="43137"/>
                    </a:srgbClr>
                  </a:outerShdw>
                </a:effectLst>
                <a:latin typeface="+mj-lt"/>
              </a:rPr>
              <a:t>at </a:t>
            </a:r>
            <a:r>
              <a:rPr lang="en-US" sz="2000" b="1" dirty="0">
                <a:effectLst>
                  <a:outerShdw blurRad="38100" dist="38100" dir="2700000" algn="tl">
                    <a:srgbClr val="000000">
                      <a:alpha val="43137"/>
                    </a:srgbClr>
                  </a:outerShdw>
                </a:effectLst>
                <a:latin typeface="+mj-lt"/>
              </a:rPr>
              <a:t>his writing desk</a:t>
            </a:r>
          </a:p>
        </p:txBody>
      </p:sp>
      <p:pic>
        <p:nvPicPr>
          <p:cNvPr id="4" name="Picture 3" descr="Paul at desk 3.jpg"/>
          <p:cNvPicPr>
            <a:picLocks noChangeAspect="1"/>
          </p:cNvPicPr>
          <p:nvPr/>
        </p:nvPicPr>
        <p:blipFill>
          <a:blip r:embed="rId3" cstate="print"/>
          <a:stretch>
            <a:fillRect/>
          </a:stretch>
        </p:blipFill>
        <p:spPr>
          <a:xfrm>
            <a:off x="2209800" y="152400"/>
            <a:ext cx="4459224" cy="58674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26 Jan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523768"/>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chapters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Chapter 1:1 – 10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ct val="0"/>
              </a:spcBef>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endParaRPr lang="en-US" sz="6600" dirty="0">
              <a:ln>
                <a:solidFill>
                  <a:srgbClr val="002060">
                    <a:alpha val="90000"/>
                  </a:srgbClr>
                </a:solidFill>
              </a:ln>
              <a:solidFill>
                <a:srgbClr val="FFFF00"/>
              </a:solidFill>
              <a:effectLst>
                <a:outerShdw blurRad="127000" dist="127000" dir="2700000" algn="tl">
                  <a:prstClr val="white">
                    <a:alpha val="50000"/>
                  </a:prstClr>
                </a:outerShdw>
              </a:effectLst>
              <a:latin typeface="Britannic Bold" pitchFamily="34" charset="0"/>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hlinkClick r:id="" action="ppaction://noaction"/>
          </p:cNvPr>
          <p:cNvSpPr>
            <a:spLocks noChangeArrowheads="1"/>
          </p:cNvSpPr>
          <p:nvPr/>
        </p:nvSpPr>
        <p:spPr bwMode="auto">
          <a:xfrm>
            <a:off x="1149350" y="2078038"/>
            <a:ext cx="1993900" cy="457200"/>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Mark</a:t>
            </a:r>
          </a:p>
        </p:txBody>
      </p:sp>
      <p:sp>
        <p:nvSpPr>
          <p:cNvPr id="6" name="AutoShape 5">
            <a:hlinkClick r:id="" action="ppaction://noaction"/>
          </p:cNvPr>
          <p:cNvSpPr>
            <a:spLocks noChangeArrowheads="1"/>
          </p:cNvSpPr>
          <p:nvPr/>
        </p:nvSpPr>
        <p:spPr bwMode="auto">
          <a:xfrm>
            <a:off x="3359150" y="1531938"/>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Ephesians</a:t>
            </a:r>
          </a:p>
        </p:txBody>
      </p:sp>
      <p:sp>
        <p:nvSpPr>
          <p:cNvPr id="7" name="AutoShape 6">
            <a:hlinkClick r:id="" action="ppaction://noaction"/>
          </p:cNvPr>
          <p:cNvSpPr>
            <a:spLocks noChangeArrowheads="1"/>
          </p:cNvSpPr>
          <p:nvPr/>
        </p:nvSpPr>
        <p:spPr bwMode="auto">
          <a:xfrm>
            <a:off x="5645150" y="2616200"/>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Peter</a:t>
            </a:r>
          </a:p>
        </p:txBody>
      </p:sp>
      <p:sp>
        <p:nvSpPr>
          <p:cNvPr id="8" name="AutoShape 7">
            <a:hlinkClick r:id="" action="ppaction://noaction"/>
          </p:cNvPr>
          <p:cNvSpPr>
            <a:spLocks noChangeArrowheads="1"/>
          </p:cNvSpPr>
          <p:nvPr/>
        </p:nvSpPr>
        <p:spPr bwMode="auto">
          <a:xfrm>
            <a:off x="1149350" y="2590800"/>
            <a:ext cx="1993900" cy="487363"/>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Luke</a:t>
            </a:r>
          </a:p>
        </p:txBody>
      </p:sp>
      <p:sp>
        <p:nvSpPr>
          <p:cNvPr id="9" name="AutoShape 8">
            <a:hlinkClick r:id="" action="ppaction://noaction"/>
          </p:cNvPr>
          <p:cNvSpPr>
            <a:spLocks noChangeArrowheads="1"/>
          </p:cNvSpPr>
          <p:nvPr/>
        </p:nvSpPr>
        <p:spPr bwMode="auto">
          <a:xfrm>
            <a:off x="3359150" y="3157538"/>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Thessalonians</a:t>
            </a:r>
          </a:p>
        </p:txBody>
      </p:sp>
      <p:sp>
        <p:nvSpPr>
          <p:cNvPr id="10" name="AutoShape 9">
            <a:hlinkClick r:id="" action="ppaction://noaction"/>
          </p:cNvPr>
          <p:cNvSpPr>
            <a:spLocks noChangeArrowheads="1"/>
          </p:cNvSpPr>
          <p:nvPr/>
        </p:nvSpPr>
        <p:spPr bwMode="auto">
          <a:xfrm>
            <a:off x="5645150" y="3157538"/>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Peter</a:t>
            </a:r>
          </a:p>
        </p:txBody>
      </p:sp>
      <p:sp>
        <p:nvSpPr>
          <p:cNvPr id="11" name="AutoShape 10">
            <a:hlinkClick r:id="" action="ppaction://noaction"/>
          </p:cNvPr>
          <p:cNvSpPr>
            <a:spLocks noChangeArrowheads="1"/>
          </p:cNvSpPr>
          <p:nvPr/>
        </p:nvSpPr>
        <p:spPr bwMode="auto">
          <a:xfrm>
            <a:off x="1149350" y="3154363"/>
            <a:ext cx="1993900" cy="457200"/>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John</a:t>
            </a:r>
          </a:p>
        </p:txBody>
      </p:sp>
      <p:sp>
        <p:nvSpPr>
          <p:cNvPr id="12" name="AutoShape 11">
            <a:hlinkClick r:id="" action="ppaction://noaction"/>
          </p:cNvPr>
          <p:cNvSpPr>
            <a:spLocks noChangeArrowheads="1"/>
          </p:cNvSpPr>
          <p:nvPr/>
        </p:nvSpPr>
        <p:spPr bwMode="auto">
          <a:xfrm>
            <a:off x="3359150" y="42418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Timothy</a:t>
            </a:r>
          </a:p>
        </p:txBody>
      </p:sp>
      <p:sp>
        <p:nvSpPr>
          <p:cNvPr id="13" name="AutoShape 13">
            <a:hlinkClick r:id="" action="ppaction://noaction"/>
          </p:cNvPr>
          <p:cNvSpPr>
            <a:spLocks noChangeArrowheads="1"/>
          </p:cNvSpPr>
          <p:nvPr/>
        </p:nvSpPr>
        <p:spPr bwMode="auto">
          <a:xfrm>
            <a:off x="1149350" y="3733800"/>
            <a:ext cx="1993900" cy="457200"/>
          </a:xfrm>
          <a:prstGeom prst="actionButtonBlank">
            <a:avLst/>
          </a:prstGeom>
          <a:solidFill>
            <a:srgbClr val="760B19"/>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solidFill>
                  <a:srgbClr val="FFFFFF"/>
                </a:solidFill>
                <a:latin typeface="Arial" charset="0"/>
                <a:ea typeface="ＭＳ Ｐゴシック" charset="-128"/>
              </a:rPr>
              <a:t>Acts</a:t>
            </a:r>
          </a:p>
        </p:txBody>
      </p:sp>
      <p:sp>
        <p:nvSpPr>
          <p:cNvPr id="14" name="AutoShape 14">
            <a:hlinkClick r:id="" action="ppaction://noaction"/>
          </p:cNvPr>
          <p:cNvSpPr>
            <a:spLocks noChangeArrowheads="1"/>
          </p:cNvSpPr>
          <p:nvPr/>
        </p:nvSpPr>
        <p:spPr bwMode="auto">
          <a:xfrm>
            <a:off x="3359150" y="4783138"/>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Timothy</a:t>
            </a:r>
          </a:p>
        </p:txBody>
      </p:sp>
      <p:sp>
        <p:nvSpPr>
          <p:cNvPr id="15" name="AutoShape 16">
            <a:hlinkClick r:id="" action="ppaction://noaction"/>
          </p:cNvPr>
          <p:cNvSpPr>
            <a:spLocks noChangeArrowheads="1"/>
          </p:cNvSpPr>
          <p:nvPr/>
        </p:nvSpPr>
        <p:spPr bwMode="auto">
          <a:xfrm>
            <a:off x="1149350" y="48006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Romans</a:t>
            </a:r>
          </a:p>
        </p:txBody>
      </p:sp>
      <p:sp>
        <p:nvSpPr>
          <p:cNvPr id="16" name="AutoShape 17">
            <a:hlinkClick r:id="" action="ppaction://noaction"/>
          </p:cNvPr>
          <p:cNvSpPr>
            <a:spLocks noChangeArrowheads="1"/>
          </p:cNvSpPr>
          <p:nvPr/>
        </p:nvSpPr>
        <p:spPr bwMode="auto">
          <a:xfrm>
            <a:off x="3359150" y="5326063"/>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Titus</a:t>
            </a:r>
          </a:p>
        </p:txBody>
      </p:sp>
      <p:sp>
        <p:nvSpPr>
          <p:cNvPr id="17" name="AutoShape 19">
            <a:hlinkClick r:id="" action="ppaction://noaction"/>
          </p:cNvPr>
          <p:cNvSpPr>
            <a:spLocks noChangeArrowheads="1"/>
          </p:cNvSpPr>
          <p:nvPr/>
        </p:nvSpPr>
        <p:spPr bwMode="auto">
          <a:xfrm>
            <a:off x="1149350" y="53340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1 Corinthians</a:t>
            </a:r>
          </a:p>
        </p:txBody>
      </p:sp>
      <p:sp>
        <p:nvSpPr>
          <p:cNvPr id="18" name="AutoShape 20">
            <a:hlinkClick r:id="" action="ppaction://noaction"/>
          </p:cNvPr>
          <p:cNvSpPr>
            <a:spLocks noChangeArrowheads="1"/>
          </p:cNvSpPr>
          <p:nvPr/>
        </p:nvSpPr>
        <p:spPr bwMode="auto">
          <a:xfrm>
            <a:off x="5638800" y="990600"/>
            <a:ext cx="2162175" cy="457200"/>
          </a:xfrm>
          <a:prstGeom prst="actionButtonBlank">
            <a:avLst/>
          </a:prstGeom>
          <a:solidFill>
            <a:srgbClr val="00B0F0">
              <a:alpha val="48000"/>
            </a:srgbClr>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Hebrews</a:t>
            </a:r>
          </a:p>
        </p:txBody>
      </p:sp>
      <p:sp>
        <p:nvSpPr>
          <p:cNvPr id="19" name="AutoShape 22">
            <a:hlinkClick r:id="" action="ppaction://noaction"/>
          </p:cNvPr>
          <p:cNvSpPr>
            <a:spLocks noChangeArrowheads="1"/>
          </p:cNvSpPr>
          <p:nvPr/>
        </p:nvSpPr>
        <p:spPr bwMode="auto">
          <a:xfrm>
            <a:off x="1149350" y="5867400"/>
            <a:ext cx="2009775"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Corinthians</a:t>
            </a:r>
          </a:p>
        </p:txBody>
      </p:sp>
      <p:sp>
        <p:nvSpPr>
          <p:cNvPr id="20" name="AutoShape 23">
            <a:hlinkClick r:id="" action="ppaction://noaction"/>
          </p:cNvPr>
          <p:cNvSpPr>
            <a:spLocks noChangeArrowheads="1"/>
          </p:cNvSpPr>
          <p:nvPr/>
        </p:nvSpPr>
        <p:spPr bwMode="auto">
          <a:xfrm>
            <a:off x="5645150" y="3700463"/>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John</a:t>
            </a:r>
          </a:p>
        </p:txBody>
      </p:sp>
      <p:sp>
        <p:nvSpPr>
          <p:cNvPr id="21" name="AutoShape 25">
            <a:hlinkClick r:id="" action="ppaction://noaction"/>
          </p:cNvPr>
          <p:cNvSpPr>
            <a:spLocks noChangeArrowheads="1"/>
          </p:cNvSpPr>
          <p:nvPr/>
        </p:nvSpPr>
        <p:spPr bwMode="auto">
          <a:xfrm>
            <a:off x="1149350" y="1524000"/>
            <a:ext cx="1993900" cy="457200"/>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Matthew</a:t>
            </a:r>
          </a:p>
        </p:txBody>
      </p:sp>
      <p:sp>
        <p:nvSpPr>
          <p:cNvPr id="22" name="AutoShape 26">
            <a:hlinkClick r:id="" action="ppaction://noaction"/>
          </p:cNvPr>
          <p:cNvSpPr>
            <a:spLocks noChangeArrowheads="1"/>
          </p:cNvSpPr>
          <p:nvPr/>
        </p:nvSpPr>
        <p:spPr bwMode="auto">
          <a:xfrm>
            <a:off x="3359150" y="990600"/>
            <a:ext cx="20574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Galatians</a:t>
            </a:r>
          </a:p>
        </p:txBody>
      </p:sp>
      <p:sp>
        <p:nvSpPr>
          <p:cNvPr id="23" name="AutoShape 27">
            <a:hlinkClick r:id="" action="ppaction://noaction"/>
          </p:cNvPr>
          <p:cNvSpPr>
            <a:spLocks noChangeArrowheads="1"/>
          </p:cNvSpPr>
          <p:nvPr/>
        </p:nvSpPr>
        <p:spPr bwMode="auto">
          <a:xfrm>
            <a:off x="5645150" y="2074863"/>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James</a:t>
            </a:r>
          </a:p>
        </p:txBody>
      </p:sp>
      <p:sp>
        <p:nvSpPr>
          <p:cNvPr id="24" name="AutoShape 48">
            <a:hlinkClick r:id="" action="ppaction://noaction"/>
          </p:cNvPr>
          <p:cNvSpPr>
            <a:spLocks noChangeArrowheads="1"/>
          </p:cNvSpPr>
          <p:nvPr/>
        </p:nvSpPr>
        <p:spPr bwMode="auto">
          <a:xfrm>
            <a:off x="3359150" y="3700463"/>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Thessalonians</a:t>
            </a:r>
          </a:p>
        </p:txBody>
      </p:sp>
      <p:sp>
        <p:nvSpPr>
          <p:cNvPr id="25" name="AutoShape 49">
            <a:hlinkClick r:id="" action="ppaction://noaction"/>
          </p:cNvPr>
          <p:cNvSpPr>
            <a:spLocks noChangeArrowheads="1"/>
          </p:cNvSpPr>
          <p:nvPr/>
        </p:nvSpPr>
        <p:spPr bwMode="auto">
          <a:xfrm>
            <a:off x="3359150" y="26162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Colossians</a:t>
            </a:r>
          </a:p>
        </p:txBody>
      </p:sp>
      <p:sp>
        <p:nvSpPr>
          <p:cNvPr id="26" name="AutoShape 50">
            <a:hlinkClick r:id="" action="ppaction://noaction"/>
          </p:cNvPr>
          <p:cNvSpPr>
            <a:spLocks noChangeArrowheads="1"/>
          </p:cNvSpPr>
          <p:nvPr/>
        </p:nvSpPr>
        <p:spPr bwMode="auto">
          <a:xfrm>
            <a:off x="3359150" y="2074863"/>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Philippians</a:t>
            </a:r>
          </a:p>
        </p:txBody>
      </p:sp>
      <p:sp>
        <p:nvSpPr>
          <p:cNvPr id="27" name="AutoShape 58">
            <a:hlinkClick r:id="" action="ppaction://noaction"/>
          </p:cNvPr>
          <p:cNvSpPr>
            <a:spLocks noChangeArrowheads="1"/>
          </p:cNvSpPr>
          <p:nvPr/>
        </p:nvSpPr>
        <p:spPr bwMode="auto">
          <a:xfrm>
            <a:off x="1143000" y="990600"/>
            <a:ext cx="2016125" cy="457200"/>
          </a:xfrm>
          <a:prstGeom prst="actionButtonBlank">
            <a:avLst/>
          </a:prstGeom>
          <a:solidFill>
            <a:srgbClr val="760B19"/>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600" b="1" dirty="0">
                <a:solidFill>
                  <a:schemeClr val="bg1"/>
                </a:solidFill>
                <a:latin typeface="Arial" charset="0"/>
                <a:ea typeface="ＭＳ Ｐゴシック" charset="0"/>
              </a:rPr>
              <a:t>GOSPELS</a:t>
            </a:r>
            <a:endParaRPr lang="en-US" sz="1600" dirty="0">
              <a:solidFill>
                <a:schemeClr val="bg1"/>
              </a:solidFill>
              <a:latin typeface="Arial" charset="0"/>
              <a:ea typeface="ＭＳ Ｐゴシック" charset="0"/>
            </a:endParaRPr>
          </a:p>
        </p:txBody>
      </p:sp>
      <p:sp>
        <p:nvSpPr>
          <p:cNvPr id="28" name="AutoShape 59">
            <a:hlinkClick r:id="" action="ppaction://noaction"/>
          </p:cNvPr>
          <p:cNvSpPr>
            <a:spLocks noChangeArrowheads="1"/>
          </p:cNvSpPr>
          <p:nvPr/>
        </p:nvSpPr>
        <p:spPr bwMode="auto">
          <a:xfrm>
            <a:off x="1171575" y="4267200"/>
            <a:ext cx="1987550" cy="457200"/>
          </a:xfrm>
          <a:prstGeom prst="actionButtonBlank">
            <a:avLst/>
          </a:prstGeom>
          <a:solidFill>
            <a:srgbClr val="3B2E8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r>
              <a:rPr lang="en-US" sz="1600" b="1" dirty="0">
                <a:solidFill>
                  <a:schemeClr val="bg1"/>
                </a:solidFill>
              </a:rPr>
              <a:t>PAUL</a:t>
            </a:r>
            <a:r>
              <a:rPr lang="en-US" altLang="en-US" sz="1600" b="1" dirty="0">
                <a:solidFill>
                  <a:schemeClr val="bg1"/>
                </a:solidFill>
              </a:rPr>
              <a:t>’</a:t>
            </a:r>
            <a:r>
              <a:rPr lang="en-US" sz="1600" b="1" dirty="0">
                <a:solidFill>
                  <a:schemeClr val="bg1"/>
                </a:solidFill>
              </a:rPr>
              <a:t>S </a:t>
            </a:r>
            <a:r>
              <a:rPr lang="en-US" sz="1600" b="1" dirty="0" smtClean="0">
                <a:solidFill>
                  <a:schemeClr val="bg1"/>
                </a:solidFill>
              </a:rPr>
              <a:t> EPISTLES</a:t>
            </a:r>
            <a:endParaRPr lang="en-US" sz="1600" dirty="0">
              <a:solidFill>
                <a:schemeClr val="bg1"/>
              </a:solidFill>
            </a:endParaRPr>
          </a:p>
        </p:txBody>
      </p:sp>
      <p:sp>
        <p:nvSpPr>
          <p:cNvPr id="29" name="AutoShape 60">
            <a:hlinkClick r:id="" action="ppaction://noaction"/>
          </p:cNvPr>
          <p:cNvSpPr>
            <a:spLocks noChangeArrowheads="1"/>
          </p:cNvSpPr>
          <p:nvPr/>
        </p:nvSpPr>
        <p:spPr bwMode="auto">
          <a:xfrm>
            <a:off x="5638800" y="1524000"/>
            <a:ext cx="2171700" cy="457200"/>
          </a:xfrm>
          <a:prstGeom prst="actionButtonBlank">
            <a:avLst/>
          </a:prstGeom>
          <a:solidFill>
            <a:srgbClr val="C3974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600" b="1" dirty="0">
                <a:solidFill>
                  <a:schemeClr val="bg1"/>
                </a:solidFill>
                <a:latin typeface="Arial" charset="0"/>
                <a:ea typeface="ＭＳ Ｐゴシック" charset="0"/>
              </a:rPr>
              <a:t>GENERAL EPISTLES</a:t>
            </a:r>
            <a:endParaRPr lang="en-US" sz="1600" dirty="0">
              <a:solidFill>
                <a:schemeClr val="bg1"/>
              </a:solidFill>
              <a:latin typeface="Arial" charset="0"/>
              <a:ea typeface="ＭＳ Ｐゴシック" charset="0"/>
            </a:endParaRPr>
          </a:p>
        </p:txBody>
      </p:sp>
      <p:sp>
        <p:nvSpPr>
          <p:cNvPr id="30" name="AutoShape 61">
            <a:hlinkClick r:id="" action="ppaction://noaction"/>
          </p:cNvPr>
          <p:cNvSpPr>
            <a:spLocks noChangeArrowheads="1"/>
          </p:cNvSpPr>
          <p:nvPr/>
        </p:nvSpPr>
        <p:spPr bwMode="auto">
          <a:xfrm>
            <a:off x="5645150" y="5867400"/>
            <a:ext cx="2157413" cy="457200"/>
          </a:xfrm>
          <a:prstGeom prst="actionButtonBlank">
            <a:avLst/>
          </a:prstGeom>
          <a:solidFill>
            <a:srgbClr val="C3974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600" b="1" dirty="0">
                <a:solidFill>
                  <a:schemeClr val="bg1"/>
                </a:solidFill>
                <a:latin typeface="Arial" charset="0"/>
                <a:ea typeface="ＭＳ Ｐゴシック" charset="-128"/>
              </a:rPr>
              <a:t>REVELATION</a:t>
            </a:r>
          </a:p>
        </p:txBody>
      </p:sp>
      <p:sp>
        <p:nvSpPr>
          <p:cNvPr id="31" name="AutoShape 17">
            <a:hlinkClick r:id="" action="ppaction://noaction"/>
          </p:cNvPr>
          <p:cNvSpPr>
            <a:spLocks noChangeArrowheads="1"/>
          </p:cNvSpPr>
          <p:nvPr/>
        </p:nvSpPr>
        <p:spPr bwMode="auto">
          <a:xfrm>
            <a:off x="3359150" y="58674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Philemon</a:t>
            </a:r>
          </a:p>
        </p:txBody>
      </p:sp>
      <p:sp>
        <p:nvSpPr>
          <p:cNvPr id="32" name="AutoShape 23">
            <a:hlinkClick r:id="" action="ppaction://noaction"/>
          </p:cNvPr>
          <p:cNvSpPr>
            <a:spLocks noChangeArrowheads="1"/>
          </p:cNvSpPr>
          <p:nvPr/>
        </p:nvSpPr>
        <p:spPr bwMode="auto">
          <a:xfrm>
            <a:off x="5645150" y="4241800"/>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John</a:t>
            </a:r>
          </a:p>
        </p:txBody>
      </p:sp>
      <p:sp>
        <p:nvSpPr>
          <p:cNvPr id="33" name="AutoShape 23">
            <a:hlinkClick r:id="" action="ppaction://noaction"/>
          </p:cNvPr>
          <p:cNvSpPr>
            <a:spLocks noChangeArrowheads="1"/>
          </p:cNvSpPr>
          <p:nvPr/>
        </p:nvSpPr>
        <p:spPr bwMode="auto">
          <a:xfrm>
            <a:off x="5645150" y="4783138"/>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3 John</a:t>
            </a:r>
          </a:p>
        </p:txBody>
      </p:sp>
      <p:sp>
        <p:nvSpPr>
          <p:cNvPr id="34" name="AutoShape 23">
            <a:hlinkClick r:id="" action="ppaction://noaction"/>
          </p:cNvPr>
          <p:cNvSpPr>
            <a:spLocks noChangeArrowheads="1"/>
          </p:cNvSpPr>
          <p:nvPr/>
        </p:nvSpPr>
        <p:spPr bwMode="auto">
          <a:xfrm>
            <a:off x="5645150" y="5326063"/>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Jude</a:t>
            </a:r>
          </a:p>
        </p:txBody>
      </p:sp>
      <p:sp>
        <p:nvSpPr>
          <p:cNvPr id="36" name="TextBox 35"/>
          <p:cNvSpPr txBox="1"/>
          <p:nvPr/>
        </p:nvSpPr>
        <p:spPr>
          <a:xfrm>
            <a:off x="1143000" y="228600"/>
            <a:ext cx="6629400" cy="5486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sz="2800" b="1" dirty="0" smtClean="0">
                <a:effectLst>
                  <a:outerShdw blurRad="38100" dist="38100" dir="2700000" algn="tl">
                    <a:srgbClr val="000000">
                      <a:alpha val="43137"/>
                    </a:srgbClr>
                  </a:outerShdw>
                </a:effectLst>
                <a:latin typeface="Britannic Bold" pitchFamily="34" charset="0"/>
              </a:rPr>
              <a:t>NEW  TESTAMENT</a:t>
            </a:r>
            <a:endParaRPr lang="en-US" sz="2800" b="1" dirty="0">
              <a:effectLst>
                <a:outerShdw blurRad="38100" dist="38100" dir="2700000" algn="tl">
                  <a:srgbClr val="000000">
                    <a:alpha val="43137"/>
                  </a:srgbClr>
                </a:outerShdw>
              </a:effectLst>
              <a:latin typeface="Britannic Bold" pitchFamily="34" charset="0"/>
            </a:endParaRPr>
          </a:p>
        </p:txBody>
      </p:sp>
      <p:sp>
        <p:nvSpPr>
          <p:cNvPr id="35" name="AutoShape 5">
            <a:hlinkClick r:id="" action="ppaction://noaction"/>
          </p:cNvPr>
          <p:cNvSpPr>
            <a:spLocks noChangeArrowheads="1"/>
          </p:cNvSpPr>
          <p:nvPr/>
        </p:nvSpPr>
        <p:spPr bwMode="auto">
          <a:xfrm>
            <a:off x="3352800" y="15240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Ephesians</a:t>
            </a:r>
          </a:p>
        </p:txBody>
      </p:sp>
      <p:sp>
        <p:nvSpPr>
          <p:cNvPr id="37" name="AutoShape 16">
            <a:hlinkClick r:id="" action="ppaction://noaction"/>
          </p:cNvPr>
          <p:cNvSpPr>
            <a:spLocks noChangeArrowheads="1"/>
          </p:cNvSpPr>
          <p:nvPr/>
        </p:nvSpPr>
        <p:spPr bwMode="auto">
          <a:xfrm>
            <a:off x="1143000" y="48006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Romans</a:t>
            </a:r>
          </a:p>
        </p:txBody>
      </p:sp>
      <p:sp>
        <p:nvSpPr>
          <p:cNvPr id="38" name="AutoShape 19">
            <a:hlinkClick r:id="" action="ppaction://noaction"/>
          </p:cNvPr>
          <p:cNvSpPr>
            <a:spLocks noChangeArrowheads="1"/>
          </p:cNvSpPr>
          <p:nvPr/>
        </p:nvSpPr>
        <p:spPr bwMode="auto">
          <a:xfrm>
            <a:off x="1143000" y="53340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Corinthians</a:t>
            </a:r>
          </a:p>
        </p:txBody>
      </p:sp>
      <p:sp>
        <p:nvSpPr>
          <p:cNvPr id="39" name="AutoShape 26">
            <a:hlinkClick r:id="" action="ppaction://noaction"/>
          </p:cNvPr>
          <p:cNvSpPr>
            <a:spLocks noChangeArrowheads="1"/>
          </p:cNvSpPr>
          <p:nvPr/>
        </p:nvSpPr>
        <p:spPr bwMode="auto">
          <a:xfrm>
            <a:off x="3352800" y="990600"/>
            <a:ext cx="20574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Galatians</a:t>
            </a:r>
          </a:p>
        </p:txBody>
      </p:sp>
      <p:sp>
        <p:nvSpPr>
          <p:cNvPr id="40" name="AutoShape 49">
            <a:hlinkClick r:id="" action="ppaction://noaction"/>
          </p:cNvPr>
          <p:cNvSpPr>
            <a:spLocks noChangeArrowheads="1"/>
          </p:cNvSpPr>
          <p:nvPr/>
        </p:nvSpPr>
        <p:spPr bwMode="auto">
          <a:xfrm>
            <a:off x="3352800" y="25908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Colossians</a:t>
            </a:r>
          </a:p>
        </p:txBody>
      </p:sp>
      <p:sp>
        <p:nvSpPr>
          <p:cNvPr id="41" name="AutoShape 50">
            <a:hlinkClick r:id="" action="ppaction://noaction"/>
          </p:cNvPr>
          <p:cNvSpPr>
            <a:spLocks noChangeArrowheads="1"/>
          </p:cNvSpPr>
          <p:nvPr/>
        </p:nvSpPr>
        <p:spPr bwMode="auto">
          <a:xfrm>
            <a:off x="3352800" y="20574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Philippians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75000"/>
          </a:srgbClr>
        </a:solidFill>
        <a:effectLst/>
      </p:bgPr>
    </p:bg>
    <p:spTree>
      <p:nvGrpSpPr>
        <p:cNvPr id="1" name=""/>
        <p:cNvGrpSpPr/>
        <p:nvPr/>
      </p:nvGrpSpPr>
      <p:grpSpPr>
        <a:xfrm>
          <a:off x="0" y="0"/>
          <a:ext cx="0" cy="0"/>
          <a:chOff x="0" y="0"/>
          <a:chExt cx="0" cy="0"/>
        </a:xfrm>
      </p:grpSpPr>
      <p:sp>
        <p:nvSpPr>
          <p:cNvPr id="3" name="TextBox 2"/>
          <p:cNvSpPr txBox="1"/>
          <p:nvPr/>
        </p:nvSpPr>
        <p:spPr>
          <a:xfrm>
            <a:off x="1752600" y="2244805"/>
            <a:ext cx="5943600" cy="2215991"/>
          </a:xfrm>
          <a:prstGeom prst="rect">
            <a:avLst/>
          </a:prstGeom>
          <a:solidFill>
            <a:srgbClr val="FFC000">
              <a:alpha val="50000"/>
            </a:srgbClr>
          </a:solidFill>
          <a:ln w="25400"/>
        </p:spPr>
        <p:style>
          <a:lnRef idx="2">
            <a:schemeClr val="dk1"/>
          </a:lnRef>
          <a:fillRef idx="1">
            <a:schemeClr val="lt1"/>
          </a:fillRef>
          <a:effectRef idx="0">
            <a:schemeClr val="dk1"/>
          </a:effectRef>
          <a:fontRef idx="minor">
            <a:schemeClr val="dk1"/>
          </a:fontRef>
        </p:style>
        <p:txBody>
          <a:bodyPr wrap="square" lIns="182880" tIns="91440" rIns="182880" bIns="91440" rtlCol="0" anchor="ctr" anchorCtr="0">
            <a:spAutoFit/>
            <a:scene3d>
              <a:camera prst="orthographicFront"/>
              <a:lightRig rig="threePt" dir="t"/>
            </a:scene3d>
            <a:sp3d extrusionH="57150">
              <a:bevelT w="38100" h="38100" prst="convex"/>
            </a:sp3d>
          </a:bodyPr>
          <a:lstStyle/>
          <a:p>
            <a:pPr algn="ctr"/>
            <a:r>
              <a:rPr lang="en-US" sz="4400" dirty="0" smtClean="0">
                <a:solidFill>
                  <a:srgbClr val="C00000"/>
                </a:solidFill>
                <a:latin typeface="Britannic Bold" pitchFamily="34" charset="0"/>
                <a:cs typeface="Avenir Book"/>
              </a:rPr>
              <a:t>AN  INTRODUCTION</a:t>
            </a:r>
          </a:p>
          <a:p>
            <a:pPr algn="ctr"/>
            <a:r>
              <a:rPr lang="en-US" sz="4400" dirty="0" smtClean="0">
                <a:solidFill>
                  <a:srgbClr val="C00000"/>
                </a:solidFill>
                <a:latin typeface="Britannic Bold" pitchFamily="34" charset="0"/>
                <a:cs typeface="Avenir Book"/>
              </a:rPr>
              <a:t>and</a:t>
            </a:r>
          </a:p>
          <a:p>
            <a:pPr algn="ctr"/>
            <a:r>
              <a:rPr lang="en-US" sz="4400" dirty="0" smtClean="0">
                <a:solidFill>
                  <a:srgbClr val="C00000"/>
                </a:solidFill>
                <a:latin typeface="Britannic Bold" pitchFamily="34" charset="0"/>
                <a:cs typeface="Avenir Book"/>
              </a:rPr>
              <a:t>AN OVERVIEW</a:t>
            </a:r>
            <a:endParaRPr lang="en-US" sz="4400" dirty="0">
              <a:solidFill>
                <a:srgbClr val="C00000"/>
              </a:solidFill>
              <a:latin typeface="Britannic Bold" pitchFamily="34" charset="0"/>
              <a:cs typeface="Avenir Book"/>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09600" y="1143000"/>
            <a:ext cx="8001000" cy="4360168"/>
          </a:xfrm>
          <a:prstGeom prst="rect">
            <a:avLst/>
          </a:prstGeom>
          <a:noFill/>
        </p:spPr>
        <p:txBody>
          <a:bodyPr wrap="square" rtlCol="0">
            <a:spAutoFit/>
          </a:bodyPr>
          <a:lstStyle/>
          <a:p>
            <a:pPr>
              <a:spcAft>
                <a:spcPts val="400"/>
              </a:spcAft>
            </a:pPr>
            <a:r>
              <a:rPr lang="en-US" sz="2400" b="1" dirty="0" smtClean="0">
                <a:effectLst>
                  <a:outerShdw blurRad="38100" dist="38100" dir="2700000" algn="tl">
                    <a:srgbClr val="000000">
                      <a:alpha val="43137"/>
                    </a:srgbClr>
                  </a:outerShdw>
                </a:effectLst>
                <a:latin typeface="Cambria" pitchFamily="18" charset="0"/>
              </a:rPr>
              <a:t>First Missionary Journey:  </a:t>
            </a:r>
          </a:p>
          <a:p>
            <a:pPr marL="274320">
              <a:spcAft>
                <a:spcPts val="4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Galatians (</a:t>
            </a:r>
            <a:r>
              <a:rPr lang="en-US" sz="2400" b="1" cap="small" dirty="0" smtClean="0">
                <a:latin typeface="Cambria" pitchFamily="18" charset="0"/>
              </a:rPr>
              <a:t>ad</a:t>
            </a:r>
            <a:r>
              <a:rPr lang="en-US" sz="2400" b="1" dirty="0" smtClean="0">
                <a:latin typeface="Cambria" pitchFamily="18" charset="0"/>
              </a:rPr>
              <a:t> 48-49) </a:t>
            </a:r>
          </a:p>
          <a:p>
            <a:pPr>
              <a:spcAft>
                <a:spcPts val="400"/>
              </a:spcAft>
            </a:pPr>
            <a:endParaRPr lang="en-US" sz="2400" b="1" dirty="0" smtClean="0">
              <a:effectLst>
                <a:outerShdw blurRad="38100" dist="38100" dir="2700000" algn="tl">
                  <a:srgbClr val="000000">
                    <a:alpha val="43137"/>
                  </a:srgbClr>
                </a:outerShdw>
              </a:effectLst>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Second Missionary Journey:</a:t>
            </a:r>
          </a:p>
          <a:p>
            <a:pPr marL="274320">
              <a:spcAft>
                <a:spcPts val="400"/>
              </a:spcAft>
              <a:buFont typeface="Arial" pitchFamily="34" charset="0"/>
              <a:buChar char="•"/>
            </a:pPr>
            <a:r>
              <a:rPr lang="en-US" sz="2000" b="1" dirty="0" smtClean="0">
                <a:latin typeface="Cambria" pitchFamily="18" charset="0"/>
              </a:rPr>
              <a:t> 1 Thessalonians (</a:t>
            </a:r>
            <a:r>
              <a:rPr lang="en-US" sz="2000" b="1" cap="small" dirty="0" smtClean="0">
                <a:latin typeface="Cambria" pitchFamily="18" charset="0"/>
              </a:rPr>
              <a:t>ad</a:t>
            </a:r>
            <a:r>
              <a:rPr lang="en-US" sz="2000" b="1" dirty="0" smtClean="0">
                <a:latin typeface="Cambria" pitchFamily="18" charset="0"/>
              </a:rPr>
              <a:t> 50-52)</a:t>
            </a:r>
          </a:p>
          <a:p>
            <a:pPr marL="274320">
              <a:spcAft>
                <a:spcPts val="400"/>
              </a:spcAft>
              <a:buFont typeface="Arial" pitchFamily="34" charset="0"/>
              <a:buChar char="•"/>
            </a:pPr>
            <a:r>
              <a:rPr lang="en-US" sz="2000" b="1" dirty="0" smtClean="0">
                <a:latin typeface="Cambria" pitchFamily="18" charset="0"/>
              </a:rPr>
              <a:t> 2 Thessalonians (</a:t>
            </a:r>
            <a:r>
              <a:rPr lang="en-US" sz="2000" b="1" cap="small" dirty="0" smtClean="0">
                <a:latin typeface="Cambria" pitchFamily="18" charset="0"/>
              </a:rPr>
              <a:t>ad</a:t>
            </a:r>
            <a:r>
              <a:rPr lang="en-US" sz="2000" b="1" dirty="0" smtClean="0">
                <a:latin typeface="Cambria" pitchFamily="18" charset="0"/>
              </a:rPr>
              <a:t> 50-52)</a:t>
            </a:r>
          </a:p>
          <a:p>
            <a:pPr>
              <a:spcAft>
                <a:spcPts val="400"/>
              </a:spcAft>
            </a:pPr>
            <a:endParaRPr lang="en-US" sz="2400" b="1" dirty="0" smtClean="0">
              <a:effectLst>
                <a:outerShdw blurRad="38100" dist="38100" dir="2700000" algn="tl">
                  <a:srgbClr val="000000">
                    <a:alpha val="43137"/>
                  </a:srgbClr>
                </a:outerShdw>
              </a:effectLst>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Third Missionary Journey: </a:t>
            </a:r>
            <a:endParaRPr lang="en-US" sz="2400" b="1" dirty="0" smtClean="0">
              <a:latin typeface="Cambria" pitchFamily="18" charset="0"/>
            </a:endParaRPr>
          </a:p>
          <a:p>
            <a:pPr marL="274320">
              <a:spcAft>
                <a:spcPts val="400"/>
              </a:spcAft>
              <a:buFont typeface="Arial" pitchFamily="34" charset="0"/>
              <a:buChar char="•"/>
            </a:pPr>
            <a:r>
              <a:rPr lang="en-US" sz="2000" b="1" dirty="0" smtClean="0">
                <a:latin typeface="Cambria" pitchFamily="18" charset="0"/>
              </a:rPr>
              <a:t> 1 Corinthians (</a:t>
            </a:r>
            <a:r>
              <a:rPr lang="en-US" sz="2000" b="1" cap="small" dirty="0" smtClean="0">
                <a:latin typeface="Cambria" pitchFamily="18" charset="0"/>
              </a:rPr>
              <a:t>ad</a:t>
            </a:r>
            <a:r>
              <a:rPr lang="en-US" sz="2000" b="1" dirty="0" smtClean="0">
                <a:latin typeface="Cambria" pitchFamily="18" charset="0"/>
              </a:rPr>
              <a:t> 55-56)</a:t>
            </a:r>
          </a:p>
          <a:p>
            <a:pPr marL="274320">
              <a:spcAft>
                <a:spcPts val="400"/>
              </a:spcAft>
              <a:buFont typeface="Arial" pitchFamily="34" charset="0"/>
              <a:buChar char="•"/>
            </a:pPr>
            <a:r>
              <a:rPr lang="en-US" sz="2000" b="1" dirty="0" smtClean="0">
                <a:latin typeface="Cambria" pitchFamily="18" charset="0"/>
              </a:rPr>
              <a:t> 2 Corinthians (</a:t>
            </a:r>
            <a:r>
              <a:rPr lang="en-US" sz="2000" b="1" cap="small" dirty="0" smtClean="0">
                <a:latin typeface="Cambria" pitchFamily="18" charset="0"/>
              </a:rPr>
              <a:t>ad</a:t>
            </a:r>
            <a:r>
              <a:rPr lang="en-US" sz="2000" b="1" dirty="0" smtClean="0">
                <a:latin typeface="Cambria" pitchFamily="18" charset="0"/>
              </a:rPr>
              <a:t> 56)</a:t>
            </a:r>
          </a:p>
          <a:p>
            <a:pPr marL="274320">
              <a:spcAft>
                <a:spcPts val="400"/>
              </a:spcAft>
              <a:buFont typeface="Arial" pitchFamily="34" charset="0"/>
              <a:buChar char="•"/>
            </a:pPr>
            <a:r>
              <a:rPr lang="en-US" sz="2000" b="1" dirty="0" smtClean="0">
                <a:latin typeface="Cambria" pitchFamily="18" charset="0"/>
              </a:rPr>
              <a:t> Romans (</a:t>
            </a:r>
            <a:r>
              <a:rPr lang="en-US" sz="2000" b="1" cap="small" dirty="0" smtClean="0">
                <a:latin typeface="Cambria" pitchFamily="18" charset="0"/>
              </a:rPr>
              <a:t>ad</a:t>
            </a:r>
            <a:r>
              <a:rPr lang="en-US" sz="2000" b="1" dirty="0" smtClean="0">
                <a:latin typeface="Cambria" pitchFamily="18" charset="0"/>
              </a:rPr>
              <a:t> 57)</a:t>
            </a:r>
          </a:p>
        </p:txBody>
      </p:sp>
      <p:grpSp>
        <p:nvGrpSpPr>
          <p:cNvPr id="13" name="Group 12"/>
          <p:cNvGrpSpPr/>
          <p:nvPr/>
        </p:nvGrpSpPr>
        <p:grpSpPr>
          <a:xfrm>
            <a:off x="533400" y="95250"/>
            <a:ext cx="8153400" cy="1069975"/>
            <a:chOff x="533400" y="95250"/>
            <a:chExt cx="8153400" cy="1069975"/>
          </a:xfrm>
        </p:grpSpPr>
        <p:sp>
          <p:nvSpPr>
            <p:cNvPr id="10"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5"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grpSp>
      <p:cxnSp>
        <p:nvCxnSpPr>
          <p:cNvPr id="8" name="Straight Connector 7"/>
          <p:cNvCxnSpPr/>
          <p:nvPr/>
        </p:nvCxnSpPr>
        <p:spPr>
          <a:xfrm>
            <a:off x="1143000" y="2057400"/>
            <a:ext cx="2834640" cy="0"/>
          </a:xfrm>
          <a:prstGeom prst="line">
            <a:avLst/>
          </a:prstGeom>
          <a:ln w="47625"/>
        </p:spPr>
        <p:style>
          <a:lnRef idx="3">
            <a:schemeClr val="dk1"/>
          </a:lnRef>
          <a:fillRef idx="0">
            <a:schemeClr val="dk1"/>
          </a:fillRef>
          <a:effectRef idx="2">
            <a:schemeClr val="dk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1000"/>
                                        <p:tgtEl>
                                          <p:spTgt spid="7">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1000"/>
                                        <p:tgtEl>
                                          <p:spTgt spid="7">
                                            <p:txEl>
                                              <p:pRg st="4" end="4"/>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wipe(left)">
                                      <p:cBhvr>
                                        <p:cTn id="23" dur="1000"/>
                                        <p:tgtEl>
                                          <p:spTgt spid="7">
                                            <p:txEl>
                                              <p:pRg st="5" end="5"/>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left)">
                                      <p:cBhvr>
                                        <p:cTn id="27" dur="1000"/>
                                        <p:tgtEl>
                                          <p:spTgt spid="7">
                                            <p:txEl>
                                              <p:pRg st="7" end="7"/>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left)">
                                      <p:cBhvr>
                                        <p:cTn id="31" dur="1000"/>
                                        <p:tgtEl>
                                          <p:spTgt spid="7">
                                            <p:txEl>
                                              <p:pRg st="8" end="8"/>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wipe(left)">
                                      <p:cBhvr>
                                        <p:cTn id="35" dur="1000"/>
                                        <p:tgtEl>
                                          <p:spTgt spid="7">
                                            <p:txEl>
                                              <p:pRg st="9" end="9"/>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wipe(left)">
                                      <p:cBhvr>
                                        <p:cTn id="39" dur="1000"/>
                                        <p:tgtEl>
                                          <p:spTgt spid="7">
                                            <p:txEl>
                                              <p:pRg st="10" end="10"/>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09600" y="1143000"/>
            <a:ext cx="8001000" cy="4893647"/>
          </a:xfrm>
          <a:prstGeom prst="rect">
            <a:avLst/>
          </a:prstGeom>
          <a:noFill/>
        </p:spPr>
        <p:txBody>
          <a:bodyPr wrap="square" rtlCol="0">
            <a:spAutoFit/>
          </a:bodyPr>
          <a:lstStyle/>
          <a:p>
            <a:pPr>
              <a:spcAft>
                <a:spcPts val="400"/>
              </a:spcAft>
            </a:pPr>
            <a:r>
              <a:rPr lang="en-US" sz="2400" b="1" dirty="0" smtClean="0">
                <a:effectLst>
                  <a:outerShdw blurRad="38100" dist="38100" dir="2700000" algn="tl">
                    <a:srgbClr val="000000">
                      <a:alpha val="43137"/>
                    </a:srgbClr>
                  </a:outerShdw>
                </a:effectLst>
                <a:latin typeface="Cambria" pitchFamily="18" charset="0"/>
              </a:rPr>
              <a:t>First Roman Imprisonment:</a:t>
            </a:r>
            <a:endParaRPr lang="en-US" sz="2400" b="1" dirty="0" smtClean="0">
              <a:latin typeface="Cambria" pitchFamily="18" charset="0"/>
            </a:endParaRPr>
          </a:p>
          <a:p>
            <a:pPr marL="274320">
              <a:spcAft>
                <a:spcPts val="400"/>
              </a:spcAft>
              <a:buFont typeface="Arial" pitchFamily="34" charset="0"/>
              <a:buChar char="•"/>
            </a:pPr>
            <a:r>
              <a:rPr lang="en-US" sz="2000" b="1" dirty="0" smtClean="0">
                <a:latin typeface="Cambria" pitchFamily="18" charset="0"/>
              </a:rPr>
              <a:t> Ephesians (</a:t>
            </a:r>
            <a:r>
              <a:rPr lang="en-US" sz="2000" b="1" cap="small" dirty="0" smtClean="0">
                <a:latin typeface="Cambria" pitchFamily="18" charset="0"/>
              </a:rPr>
              <a:t>ad</a:t>
            </a:r>
            <a:r>
              <a:rPr lang="en-US" sz="2000" b="1" dirty="0" smtClean="0">
                <a:latin typeface="Cambria" pitchFamily="18" charset="0"/>
              </a:rPr>
              <a:t> 60) </a:t>
            </a:r>
          </a:p>
          <a:p>
            <a:pPr marL="274320">
              <a:spcAft>
                <a:spcPts val="400"/>
              </a:spcAft>
              <a:buFont typeface="Arial" pitchFamily="34" charset="0"/>
              <a:buChar char="•"/>
            </a:pPr>
            <a:r>
              <a:rPr lang="en-US" sz="2000" b="1" dirty="0" smtClean="0">
                <a:latin typeface="Cambria" pitchFamily="18" charset="0"/>
              </a:rPr>
              <a:t> Philippians (</a:t>
            </a:r>
            <a:r>
              <a:rPr lang="en-US" sz="2000" b="1" cap="small" dirty="0" smtClean="0">
                <a:latin typeface="Cambria" pitchFamily="18" charset="0"/>
              </a:rPr>
              <a:t>ad</a:t>
            </a:r>
            <a:r>
              <a:rPr lang="en-US" sz="2000" b="1" dirty="0" smtClean="0">
                <a:latin typeface="Cambria" pitchFamily="18" charset="0"/>
              </a:rPr>
              <a:t> 62) </a:t>
            </a:r>
          </a:p>
          <a:p>
            <a:pPr marL="274320">
              <a:spcAft>
                <a:spcPts val="400"/>
              </a:spcAft>
              <a:buFont typeface="Arial" pitchFamily="34" charset="0"/>
              <a:buChar char="•"/>
            </a:pPr>
            <a:r>
              <a:rPr lang="en-US" sz="2000" b="1" dirty="0" smtClean="0">
                <a:latin typeface="Cambria" pitchFamily="18" charset="0"/>
              </a:rPr>
              <a:t> Colossians (</a:t>
            </a:r>
            <a:r>
              <a:rPr lang="en-US" sz="2000" b="1" cap="small" dirty="0" smtClean="0">
                <a:latin typeface="Cambria" pitchFamily="18" charset="0"/>
              </a:rPr>
              <a:t>ad</a:t>
            </a:r>
            <a:r>
              <a:rPr lang="en-US" sz="2000" b="1" dirty="0" smtClean="0">
                <a:latin typeface="Cambria" pitchFamily="18" charset="0"/>
              </a:rPr>
              <a:t> 62) </a:t>
            </a:r>
          </a:p>
          <a:p>
            <a:pPr marL="274320">
              <a:spcAft>
                <a:spcPts val="400"/>
              </a:spcAft>
              <a:buFont typeface="Arial" pitchFamily="34" charset="0"/>
              <a:buChar char="•"/>
            </a:pPr>
            <a:r>
              <a:rPr lang="en-US" sz="2000" b="1" dirty="0" smtClean="0">
                <a:latin typeface="Cambria" pitchFamily="18" charset="0"/>
              </a:rPr>
              <a:t> Philemon (</a:t>
            </a:r>
            <a:r>
              <a:rPr lang="en-US" sz="2000" b="1" cap="small" dirty="0" smtClean="0">
                <a:latin typeface="Cambria" pitchFamily="18" charset="0"/>
              </a:rPr>
              <a:t>ad</a:t>
            </a:r>
            <a:r>
              <a:rPr lang="en-US" sz="2000" b="1" dirty="0" smtClean="0">
                <a:latin typeface="Cambria" pitchFamily="18" charset="0"/>
              </a:rPr>
              <a:t> 62) </a:t>
            </a:r>
          </a:p>
          <a:p>
            <a:pPr>
              <a:spcAft>
                <a:spcPts val="400"/>
              </a:spcAft>
              <a:buFont typeface="Arial" pitchFamily="34" charset="0"/>
              <a:buChar char="•"/>
            </a:pPr>
            <a:endParaRPr lang="en-US" sz="2000" b="1" dirty="0" smtClean="0">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While in Macedonia</a:t>
            </a:r>
          </a:p>
          <a:p>
            <a:pPr marL="274320">
              <a:spcAft>
                <a:spcPts val="400"/>
              </a:spcAft>
              <a:buFont typeface="Arial" pitchFamily="34" charset="0"/>
              <a:buChar char="•"/>
            </a:pPr>
            <a:r>
              <a:rPr lang="en-US" sz="2000" b="1" dirty="0" smtClean="0">
                <a:latin typeface="Cambria" pitchFamily="18" charset="0"/>
              </a:rPr>
              <a:t> 1 Timothy (</a:t>
            </a:r>
            <a:r>
              <a:rPr lang="en-US" sz="2000" b="1" cap="small" dirty="0" smtClean="0">
                <a:latin typeface="Cambria" pitchFamily="18" charset="0"/>
              </a:rPr>
              <a:t>ad</a:t>
            </a:r>
            <a:r>
              <a:rPr lang="en-US" sz="2000" b="1" dirty="0" smtClean="0">
                <a:latin typeface="Cambria" pitchFamily="18" charset="0"/>
              </a:rPr>
              <a:t> 63 – 66) </a:t>
            </a:r>
          </a:p>
          <a:p>
            <a:pPr marL="274320">
              <a:spcAft>
                <a:spcPts val="400"/>
              </a:spcAft>
              <a:buFont typeface="Arial" pitchFamily="34" charset="0"/>
              <a:buChar char="•"/>
            </a:pPr>
            <a:r>
              <a:rPr lang="en-US" sz="2000" b="1" dirty="0" smtClean="0">
                <a:latin typeface="Cambria" pitchFamily="18" charset="0"/>
              </a:rPr>
              <a:t> Titus (</a:t>
            </a:r>
            <a:r>
              <a:rPr lang="en-US" sz="2000" b="1" cap="small" dirty="0" smtClean="0">
                <a:latin typeface="Cambria" pitchFamily="18" charset="0"/>
              </a:rPr>
              <a:t>ad</a:t>
            </a:r>
            <a:r>
              <a:rPr lang="en-US" sz="2000" b="1" dirty="0" smtClean="0">
                <a:latin typeface="Cambria" pitchFamily="18" charset="0"/>
              </a:rPr>
              <a:t> 63 – 66) </a:t>
            </a:r>
          </a:p>
          <a:p>
            <a:pPr>
              <a:spcAft>
                <a:spcPts val="400"/>
              </a:spcAft>
            </a:pPr>
            <a:endParaRPr lang="en-US" sz="2000" b="1" dirty="0" smtClean="0">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Second Roman Imprisonment: </a:t>
            </a:r>
            <a:endParaRPr lang="en-US" sz="2000" b="1" dirty="0" smtClean="0">
              <a:effectLst>
                <a:outerShdw blurRad="38100" dist="38100" dir="2700000" algn="tl">
                  <a:srgbClr val="000000">
                    <a:alpha val="43137"/>
                  </a:srgbClr>
                </a:outerShdw>
              </a:effectLst>
              <a:latin typeface="Cambria" pitchFamily="18" charset="0"/>
            </a:endParaRPr>
          </a:p>
          <a:p>
            <a:pPr marL="274320">
              <a:spcAft>
                <a:spcPts val="400"/>
              </a:spcAft>
              <a:buFont typeface="Arial" pitchFamily="34" charset="0"/>
              <a:buChar char="•"/>
            </a:pPr>
            <a:r>
              <a:rPr lang="en-US" sz="2000" b="1" dirty="0" smtClean="0">
                <a:latin typeface="Cambria" pitchFamily="18" charset="0"/>
              </a:rPr>
              <a:t> 2 Timothy (</a:t>
            </a:r>
            <a:r>
              <a:rPr lang="en-US" sz="2000" b="1" cap="small" dirty="0" smtClean="0">
                <a:latin typeface="Cambria" pitchFamily="18" charset="0"/>
              </a:rPr>
              <a:t>ad</a:t>
            </a:r>
            <a:r>
              <a:rPr lang="en-US" sz="2000" b="1" dirty="0" smtClean="0">
                <a:latin typeface="Cambria" pitchFamily="18" charset="0"/>
              </a:rPr>
              <a:t> 67) </a:t>
            </a:r>
          </a:p>
          <a:p>
            <a:pPr marL="274320">
              <a:spcAft>
                <a:spcPts val="400"/>
              </a:spcAft>
              <a:buFont typeface="Arial" pitchFamily="34" charset="0"/>
              <a:buChar char="•"/>
            </a:pPr>
            <a:r>
              <a:rPr lang="en-US" sz="2000" b="1" dirty="0" smtClean="0">
                <a:latin typeface="Cambria" pitchFamily="18" charset="0"/>
              </a:rPr>
              <a:t> Hebrews (</a:t>
            </a:r>
            <a:r>
              <a:rPr lang="en-US" sz="2000" b="1" cap="small" dirty="0" smtClean="0">
                <a:latin typeface="Cambria" pitchFamily="18" charset="0"/>
              </a:rPr>
              <a:t>ad</a:t>
            </a:r>
            <a:r>
              <a:rPr lang="en-US" sz="2000" b="1" dirty="0" smtClean="0">
                <a:latin typeface="Cambria" pitchFamily="18" charset="0"/>
              </a:rPr>
              <a:t> 68 – 69) </a:t>
            </a:r>
          </a:p>
        </p:txBody>
      </p:sp>
      <p:sp>
        <p:nvSpPr>
          <p:cNvPr id="10"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5"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1000"/>
                                        <p:tgtEl>
                                          <p:spTgt spid="7">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1000"/>
                                        <p:tgtEl>
                                          <p:spTgt spid="7">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1000"/>
                                        <p:tgtEl>
                                          <p:spTgt spid="7">
                                            <p:txEl>
                                              <p:pRg st="6" end="6"/>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wipe(left)">
                                      <p:cBhvr>
                                        <p:cTn id="31" dur="1000"/>
                                        <p:tgtEl>
                                          <p:spTgt spid="7">
                                            <p:txEl>
                                              <p:pRg st="7" end="7"/>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wipe(left)">
                                      <p:cBhvr>
                                        <p:cTn id="35" dur="1000"/>
                                        <p:tgtEl>
                                          <p:spTgt spid="7">
                                            <p:txEl>
                                              <p:pRg st="8" end="8"/>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wipe(left)">
                                      <p:cBhvr>
                                        <p:cTn id="39" dur="1000"/>
                                        <p:tgtEl>
                                          <p:spTgt spid="7">
                                            <p:txEl>
                                              <p:pRg st="10" end="10"/>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Effect transition="in" filter="wipe(left)">
                                      <p:cBhvr>
                                        <p:cTn id="43" dur="1000"/>
                                        <p:tgtEl>
                                          <p:spTgt spid="7">
                                            <p:txEl>
                                              <p:pRg st="11" end="11"/>
                                            </p:txEl>
                                          </p:spTgt>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wipe(left)">
                                      <p:cBhvr>
                                        <p:cTn id="47" dur="1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ap - missionary journey-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4072167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1295401"/>
            <a:ext cx="8153400" cy="2769989"/>
          </a:xfrm>
          <a:prstGeom prst="rect">
            <a:avLst/>
          </a:prstGeom>
        </p:spPr>
        <p:style>
          <a:lnRef idx="1">
            <a:schemeClr val="accent4"/>
          </a:lnRef>
          <a:fillRef idx="2">
            <a:schemeClr val="accent4"/>
          </a:fillRef>
          <a:effectRef idx="1">
            <a:schemeClr val="accent4"/>
          </a:effectRef>
          <a:fontRef idx="minor">
            <a:schemeClr val="dk1"/>
          </a:fontRef>
        </p:style>
        <p:txBody>
          <a:bodyPr wrap="square" tIns="365760" bIns="365760" rtlCol="0">
            <a:spAutoFit/>
          </a:bodyPr>
          <a:lstStyle/>
          <a:p>
            <a:pPr marL="274320">
              <a:spcAft>
                <a:spcPts val="1200"/>
              </a:spcAft>
            </a:pPr>
            <a:r>
              <a:rPr lang="en-US" sz="3000" b="1" dirty="0" smtClean="0">
                <a:latin typeface="Cambria" pitchFamily="18" charset="0"/>
              </a:rPr>
              <a:t>“Religions are man’s search for God; the Gospel is God’s search for man.  There are many religions, but one Gospel.” </a:t>
            </a:r>
          </a:p>
          <a:p>
            <a:pPr>
              <a:spcAft>
                <a:spcPts val="1200"/>
              </a:spcAft>
            </a:pPr>
            <a:r>
              <a:rPr lang="en-US" sz="3200" b="1" dirty="0" smtClean="0">
                <a:latin typeface="Cambria" pitchFamily="18" charset="0"/>
              </a:rPr>
              <a:t>			                          </a:t>
            </a:r>
            <a:r>
              <a:rPr lang="en-US" sz="2800" b="1" dirty="0" smtClean="0">
                <a:latin typeface="Cambria" pitchFamily="18" charset="0"/>
              </a:rPr>
              <a:t>E. Stanley Jones  </a:t>
            </a:r>
          </a:p>
        </p:txBody>
      </p:sp>
      <p:grpSp>
        <p:nvGrpSpPr>
          <p:cNvPr id="2" name="Group 5"/>
          <p:cNvGrpSpPr/>
          <p:nvPr/>
        </p:nvGrpSpPr>
        <p:grpSpPr>
          <a:xfrm>
            <a:off x="533400" y="95250"/>
            <a:ext cx="8153400" cy="1069975"/>
            <a:chOff x="533400" y="95250"/>
            <a:chExt cx="8153400" cy="1069975"/>
          </a:xfrm>
        </p:grpSpPr>
        <p:sp>
          <p:nvSpPr>
            <p:cNvPr id="7"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8"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25539</TotalTime>
  <Words>1700</Words>
  <Application>Microsoft Office PowerPoint</Application>
  <PresentationFormat>On-screen Show (4:3)</PresentationFormat>
  <Paragraphs>173</Paragraphs>
  <Slides>32</Slides>
  <Notes>7</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Galatians</vt:lpstr>
      <vt:lpstr>Galatians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5785</cp:revision>
  <dcterms:created xsi:type="dcterms:W3CDTF">2016-10-08T19:35:00Z</dcterms:created>
  <dcterms:modified xsi:type="dcterms:W3CDTF">2022-01-15T20:16:21Z</dcterms:modified>
</cp:coreProperties>
</file>